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9"/>
  </p:notesMasterIdLst>
  <p:handoutMasterIdLst>
    <p:handoutMasterId r:id="rId40"/>
  </p:handoutMasterIdLst>
  <p:sldIdLst>
    <p:sldId id="258" r:id="rId3"/>
    <p:sldId id="259" r:id="rId4"/>
    <p:sldId id="440" r:id="rId5"/>
    <p:sldId id="449" r:id="rId6"/>
    <p:sldId id="448" r:id="rId7"/>
    <p:sldId id="451" r:id="rId8"/>
    <p:sldId id="463" r:id="rId9"/>
    <p:sldId id="510" r:id="rId10"/>
    <p:sldId id="511" r:id="rId11"/>
    <p:sldId id="512" r:id="rId12"/>
    <p:sldId id="513" r:id="rId13"/>
    <p:sldId id="514" r:id="rId14"/>
    <p:sldId id="586" r:id="rId15"/>
    <p:sldId id="515" r:id="rId16"/>
    <p:sldId id="525" r:id="rId17"/>
    <p:sldId id="552" r:id="rId18"/>
    <p:sldId id="553" r:id="rId19"/>
    <p:sldId id="555" r:id="rId20"/>
    <p:sldId id="554" r:id="rId21"/>
    <p:sldId id="492" r:id="rId22"/>
    <p:sldId id="560" r:id="rId23"/>
    <p:sldId id="518" r:id="rId24"/>
    <p:sldId id="523" r:id="rId25"/>
    <p:sldId id="536" r:id="rId26"/>
    <p:sldId id="521" r:id="rId27"/>
    <p:sldId id="529" r:id="rId28"/>
    <p:sldId id="534" r:id="rId29"/>
    <p:sldId id="558" r:id="rId30"/>
    <p:sldId id="435" r:id="rId31"/>
    <p:sldId id="559" r:id="rId32"/>
    <p:sldId id="578" r:id="rId33"/>
    <p:sldId id="500" r:id="rId34"/>
    <p:sldId id="502" r:id="rId35"/>
    <p:sldId id="503" r:id="rId36"/>
    <p:sldId id="504" r:id="rId37"/>
    <p:sldId id="507" r:id="rId38"/>
  </p:sldIdLst>
  <p:sldSz cx="9144000" cy="6858000" type="screen4x3"/>
  <p:notesSz cx="6858000" cy="9144000"/>
  <p:custDataLst>
    <p:tags r:id="rId4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99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397" autoAdjust="0"/>
  </p:normalViewPr>
  <p:slideViewPr>
    <p:cSldViewPr>
      <p:cViewPr>
        <p:scale>
          <a:sx n="80" d="100"/>
          <a:sy n="80" d="100"/>
        </p:scale>
        <p:origin x="-2514" y="-684"/>
      </p:cViewPr>
      <p:guideLst>
        <p:guide orient="horz" pos="2126"/>
        <p:guide pos="2865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68" d="100"/>
          <a:sy n="68" d="100"/>
        </p:scale>
        <p:origin x="-2856" y="-96"/>
      </p:cViewPr>
      <p:guideLst>
        <p:guide orient="horz" pos="2834"/>
        <p:guide pos="2149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4" Type="http://schemas.openxmlformats.org/officeDocument/2006/relationships/tags" Target="tags/tag3.xml"/><Relationship Id="rId43" Type="http://schemas.openxmlformats.org/officeDocument/2006/relationships/tableStyles" Target="tableStyles.xml"/><Relationship Id="rId42" Type="http://schemas.openxmlformats.org/officeDocument/2006/relationships/viewProps" Target="viewProps.xml"/><Relationship Id="rId41" Type="http://schemas.openxmlformats.org/officeDocument/2006/relationships/presProps" Target="presProps.xml"/><Relationship Id="rId40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39" Type="http://schemas.openxmlformats.org/officeDocument/2006/relationships/notesMaster" Target="notesMasters/notesMaster1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291E12-3513-4859-B3C4-C9AF93DC388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1972DB-3827-47F9-BD62-2B9C4B9252F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052D74-8DB2-4FAC-9E8F-668355BC4A8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76044C-0FDA-44F0-A2AF-F766118BF8F5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 b="1">
                <a:solidFill>
                  <a:srgbClr val="FF0000"/>
                </a:solidFill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 b="1">
                <a:solidFill>
                  <a:schemeClr val="accent6">
                    <a:lumMod val="75000"/>
                  </a:schemeClr>
                </a:solidFill>
                <a:latin typeface="+mj-ea"/>
                <a:ea typeface="+mj-e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 smtClean="0"/>
              <a:t>单击此处编辑母版副标题样式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>
    <p:strips dir="ld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685800" y="609600"/>
            <a:ext cx="7772400" cy="54864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DF001F96-3761-4882-8F44-EB1F0D142227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 advClick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rgbClr val="FF0000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="1">
                <a:solidFill>
                  <a:schemeClr val="accent6">
                    <a:lumMod val="75000"/>
                  </a:schemeClr>
                </a:solidFill>
                <a:latin typeface="+mn-ea"/>
                <a:ea typeface="+mn-ea"/>
              </a:defRPr>
            </a:lvl1pPr>
            <a:lvl2pPr>
              <a:defRPr b="1">
                <a:solidFill>
                  <a:schemeClr val="accent6">
                    <a:lumMod val="75000"/>
                  </a:schemeClr>
                </a:solidFill>
              </a:defRPr>
            </a:lvl2pPr>
            <a:lvl3pPr>
              <a:defRPr b="1">
                <a:solidFill>
                  <a:schemeClr val="accent6">
                    <a:lumMod val="75000"/>
                  </a:schemeClr>
                </a:solidFill>
              </a:defRPr>
            </a:lvl3pPr>
            <a:lvl4pPr>
              <a:defRPr b="1">
                <a:solidFill>
                  <a:schemeClr val="accent6">
                    <a:lumMod val="75000"/>
                  </a:schemeClr>
                </a:solidFill>
              </a:defRPr>
            </a:lvl4pPr>
            <a:lvl5pPr>
              <a:defRPr b="1">
                <a:solidFill>
                  <a:schemeClr val="accent6">
                    <a:lumMod val="75000"/>
                  </a:schemeClr>
                </a:solidFill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  <p:cxnSp>
        <p:nvCxnSpPr>
          <p:cNvPr id="8" name="直接连接符 7"/>
          <p:cNvCxnSpPr/>
          <p:nvPr userDrawn="1"/>
        </p:nvCxnSpPr>
        <p:spPr>
          <a:xfrm>
            <a:off x="179512" y="1484784"/>
            <a:ext cx="8856984" cy="0"/>
          </a:xfrm>
          <a:prstGeom prst="line">
            <a:avLst/>
          </a:prstGeom>
          <a:ln w="57150">
            <a:gradFill flip="none" rotWithShape="1">
              <a:gsLst>
                <a:gs pos="0">
                  <a:srgbClr val="A603AB"/>
                </a:gs>
                <a:gs pos="21001">
                  <a:srgbClr val="0819FB"/>
                </a:gs>
                <a:gs pos="35001">
                  <a:srgbClr val="1A8D48"/>
                </a:gs>
                <a:gs pos="52000">
                  <a:srgbClr val="FFFF00"/>
                </a:gs>
                <a:gs pos="73000">
                  <a:srgbClr val="EE3F17"/>
                </a:gs>
                <a:gs pos="88000">
                  <a:srgbClr val="E81766"/>
                </a:gs>
                <a:gs pos="100000">
                  <a:srgbClr val="A603AB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rgbClr val="FF0000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="1">
                <a:solidFill>
                  <a:schemeClr val="accent6">
                    <a:lumMod val="75000"/>
                  </a:schemeClr>
                </a:solidFill>
                <a:latin typeface="+mn-ea"/>
                <a:ea typeface="+mn-ea"/>
              </a:defRPr>
            </a:lvl1pPr>
            <a:lvl2pPr>
              <a:defRPr b="1">
                <a:solidFill>
                  <a:schemeClr val="accent6">
                    <a:lumMod val="75000"/>
                  </a:schemeClr>
                </a:solidFill>
              </a:defRPr>
            </a:lvl2pPr>
            <a:lvl3pPr>
              <a:defRPr b="1">
                <a:solidFill>
                  <a:schemeClr val="accent6">
                    <a:lumMod val="75000"/>
                  </a:schemeClr>
                </a:solidFill>
              </a:defRPr>
            </a:lvl3pPr>
            <a:lvl4pPr>
              <a:defRPr b="1">
                <a:solidFill>
                  <a:schemeClr val="accent6">
                    <a:lumMod val="75000"/>
                  </a:schemeClr>
                </a:solidFill>
              </a:defRPr>
            </a:lvl4pPr>
            <a:lvl5pPr>
              <a:defRPr b="1">
                <a:solidFill>
                  <a:schemeClr val="accent6">
                    <a:lumMod val="75000"/>
                  </a:schemeClr>
                </a:solidFill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  <p:cxnSp>
        <p:nvCxnSpPr>
          <p:cNvPr id="8" name="直接连接符 7"/>
          <p:cNvCxnSpPr/>
          <p:nvPr userDrawn="1"/>
        </p:nvCxnSpPr>
        <p:spPr>
          <a:xfrm>
            <a:off x="179512" y="1484784"/>
            <a:ext cx="8856984" cy="0"/>
          </a:xfrm>
          <a:prstGeom prst="line">
            <a:avLst/>
          </a:prstGeom>
          <a:ln w="57150">
            <a:gradFill flip="none" rotWithShape="1">
              <a:gsLst>
                <a:gs pos="0">
                  <a:srgbClr val="A603AB"/>
                </a:gs>
                <a:gs pos="21001">
                  <a:srgbClr val="0819FB"/>
                </a:gs>
                <a:gs pos="35001">
                  <a:srgbClr val="1A8D48"/>
                </a:gs>
                <a:gs pos="52000">
                  <a:srgbClr val="FFFF00"/>
                </a:gs>
                <a:gs pos="73000">
                  <a:srgbClr val="EE3F17"/>
                </a:gs>
                <a:gs pos="88000">
                  <a:srgbClr val="E81766"/>
                </a:gs>
                <a:gs pos="100000">
                  <a:srgbClr val="A603AB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rgbClr val="FF0000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="1">
                <a:solidFill>
                  <a:schemeClr val="accent6">
                    <a:lumMod val="75000"/>
                  </a:schemeClr>
                </a:solidFill>
                <a:latin typeface="+mn-ea"/>
                <a:ea typeface="+mn-ea"/>
              </a:defRPr>
            </a:lvl1pPr>
            <a:lvl2pPr>
              <a:defRPr b="1">
                <a:solidFill>
                  <a:schemeClr val="accent6">
                    <a:lumMod val="75000"/>
                  </a:schemeClr>
                </a:solidFill>
              </a:defRPr>
            </a:lvl2pPr>
            <a:lvl3pPr>
              <a:defRPr b="1">
                <a:solidFill>
                  <a:schemeClr val="accent6">
                    <a:lumMod val="75000"/>
                  </a:schemeClr>
                </a:solidFill>
              </a:defRPr>
            </a:lvl3pPr>
            <a:lvl4pPr>
              <a:defRPr b="1">
                <a:solidFill>
                  <a:schemeClr val="accent6">
                    <a:lumMod val="75000"/>
                  </a:schemeClr>
                </a:solidFill>
              </a:defRPr>
            </a:lvl4pPr>
            <a:lvl5pPr>
              <a:defRPr b="1">
                <a:solidFill>
                  <a:schemeClr val="accent6">
                    <a:lumMod val="75000"/>
                  </a:schemeClr>
                </a:solidFill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  <p:cxnSp>
        <p:nvCxnSpPr>
          <p:cNvPr id="8" name="直接连接符 7"/>
          <p:cNvCxnSpPr/>
          <p:nvPr userDrawn="1"/>
        </p:nvCxnSpPr>
        <p:spPr>
          <a:xfrm>
            <a:off x="179512" y="1484784"/>
            <a:ext cx="8856984" cy="0"/>
          </a:xfrm>
          <a:prstGeom prst="line">
            <a:avLst/>
          </a:prstGeom>
          <a:ln w="57150">
            <a:gradFill flip="none" rotWithShape="1">
              <a:gsLst>
                <a:gs pos="0">
                  <a:srgbClr val="A603AB"/>
                </a:gs>
                <a:gs pos="21001">
                  <a:srgbClr val="0819FB"/>
                </a:gs>
                <a:gs pos="35001">
                  <a:srgbClr val="1A8D48"/>
                </a:gs>
                <a:gs pos="52000">
                  <a:srgbClr val="FFFF00"/>
                </a:gs>
                <a:gs pos="73000">
                  <a:srgbClr val="EE3F17"/>
                </a:gs>
                <a:gs pos="88000">
                  <a:srgbClr val="E81766"/>
                </a:gs>
                <a:gs pos="100000">
                  <a:srgbClr val="A603AB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rgbClr val="FF0000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="1">
                <a:solidFill>
                  <a:schemeClr val="accent6">
                    <a:lumMod val="75000"/>
                  </a:schemeClr>
                </a:solidFill>
                <a:latin typeface="+mn-ea"/>
                <a:ea typeface="+mn-ea"/>
              </a:defRPr>
            </a:lvl1pPr>
            <a:lvl2pPr>
              <a:defRPr b="1">
                <a:solidFill>
                  <a:schemeClr val="accent6">
                    <a:lumMod val="75000"/>
                  </a:schemeClr>
                </a:solidFill>
              </a:defRPr>
            </a:lvl2pPr>
            <a:lvl3pPr>
              <a:defRPr b="1">
                <a:solidFill>
                  <a:schemeClr val="accent6">
                    <a:lumMod val="75000"/>
                  </a:schemeClr>
                </a:solidFill>
              </a:defRPr>
            </a:lvl3pPr>
            <a:lvl4pPr>
              <a:defRPr b="1">
                <a:solidFill>
                  <a:schemeClr val="accent6">
                    <a:lumMod val="75000"/>
                  </a:schemeClr>
                </a:solidFill>
              </a:defRPr>
            </a:lvl4pPr>
            <a:lvl5pPr>
              <a:defRPr b="1">
                <a:solidFill>
                  <a:schemeClr val="accent6">
                    <a:lumMod val="75000"/>
                  </a:schemeClr>
                </a:solidFill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  <p:cxnSp>
        <p:nvCxnSpPr>
          <p:cNvPr id="8" name="直接连接符 7"/>
          <p:cNvCxnSpPr/>
          <p:nvPr userDrawn="1"/>
        </p:nvCxnSpPr>
        <p:spPr>
          <a:xfrm>
            <a:off x="179512" y="1484784"/>
            <a:ext cx="8856984" cy="0"/>
          </a:xfrm>
          <a:prstGeom prst="line">
            <a:avLst/>
          </a:prstGeom>
          <a:ln w="57150">
            <a:gradFill flip="none" rotWithShape="1">
              <a:gsLst>
                <a:gs pos="0">
                  <a:srgbClr val="A603AB"/>
                </a:gs>
                <a:gs pos="21001">
                  <a:srgbClr val="0819FB"/>
                </a:gs>
                <a:gs pos="35001">
                  <a:srgbClr val="1A8D48"/>
                </a:gs>
                <a:gs pos="52000">
                  <a:srgbClr val="FFFF00"/>
                </a:gs>
                <a:gs pos="73000">
                  <a:srgbClr val="EE3F17"/>
                </a:gs>
                <a:gs pos="88000">
                  <a:srgbClr val="E81766"/>
                </a:gs>
                <a:gs pos="100000">
                  <a:srgbClr val="A603AB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rgbClr val="FF0000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="1">
                <a:solidFill>
                  <a:schemeClr val="accent6">
                    <a:lumMod val="75000"/>
                  </a:schemeClr>
                </a:solidFill>
                <a:latin typeface="+mn-ea"/>
                <a:ea typeface="+mn-ea"/>
              </a:defRPr>
            </a:lvl1pPr>
            <a:lvl2pPr>
              <a:defRPr b="1">
                <a:solidFill>
                  <a:schemeClr val="accent6">
                    <a:lumMod val="75000"/>
                  </a:schemeClr>
                </a:solidFill>
              </a:defRPr>
            </a:lvl2pPr>
            <a:lvl3pPr>
              <a:defRPr b="1">
                <a:solidFill>
                  <a:schemeClr val="accent6">
                    <a:lumMod val="75000"/>
                  </a:schemeClr>
                </a:solidFill>
              </a:defRPr>
            </a:lvl3pPr>
            <a:lvl4pPr>
              <a:defRPr b="1">
                <a:solidFill>
                  <a:schemeClr val="accent6">
                    <a:lumMod val="75000"/>
                  </a:schemeClr>
                </a:solidFill>
              </a:defRPr>
            </a:lvl4pPr>
            <a:lvl5pPr>
              <a:defRPr b="1">
                <a:solidFill>
                  <a:schemeClr val="accent6">
                    <a:lumMod val="75000"/>
                  </a:schemeClr>
                </a:solidFill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  <p:cxnSp>
        <p:nvCxnSpPr>
          <p:cNvPr id="8" name="直接连接符 7"/>
          <p:cNvCxnSpPr/>
          <p:nvPr userDrawn="1"/>
        </p:nvCxnSpPr>
        <p:spPr>
          <a:xfrm>
            <a:off x="179512" y="1484784"/>
            <a:ext cx="8856984" cy="0"/>
          </a:xfrm>
          <a:prstGeom prst="line">
            <a:avLst/>
          </a:prstGeom>
          <a:ln w="57150">
            <a:gradFill flip="none" rotWithShape="1">
              <a:gsLst>
                <a:gs pos="0">
                  <a:srgbClr val="A603AB"/>
                </a:gs>
                <a:gs pos="21001">
                  <a:srgbClr val="0819FB"/>
                </a:gs>
                <a:gs pos="35001">
                  <a:srgbClr val="1A8D48"/>
                </a:gs>
                <a:gs pos="52000">
                  <a:srgbClr val="FFFF00"/>
                </a:gs>
                <a:gs pos="73000">
                  <a:srgbClr val="EE3F17"/>
                </a:gs>
                <a:gs pos="88000">
                  <a:srgbClr val="E81766"/>
                </a:gs>
                <a:gs pos="100000">
                  <a:srgbClr val="A603AB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rgbClr val="FF0000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="1">
                <a:solidFill>
                  <a:schemeClr val="accent6">
                    <a:lumMod val="75000"/>
                  </a:schemeClr>
                </a:solidFill>
                <a:latin typeface="+mn-ea"/>
                <a:ea typeface="+mn-ea"/>
              </a:defRPr>
            </a:lvl1pPr>
            <a:lvl2pPr>
              <a:defRPr b="1">
                <a:solidFill>
                  <a:schemeClr val="accent6">
                    <a:lumMod val="75000"/>
                  </a:schemeClr>
                </a:solidFill>
              </a:defRPr>
            </a:lvl2pPr>
            <a:lvl3pPr>
              <a:defRPr b="1">
                <a:solidFill>
                  <a:schemeClr val="accent6">
                    <a:lumMod val="75000"/>
                  </a:schemeClr>
                </a:solidFill>
              </a:defRPr>
            </a:lvl3pPr>
            <a:lvl4pPr>
              <a:defRPr b="1">
                <a:solidFill>
                  <a:schemeClr val="accent6">
                    <a:lumMod val="75000"/>
                  </a:schemeClr>
                </a:solidFill>
              </a:defRPr>
            </a:lvl4pPr>
            <a:lvl5pPr>
              <a:defRPr b="1">
                <a:solidFill>
                  <a:schemeClr val="accent6">
                    <a:lumMod val="75000"/>
                  </a:schemeClr>
                </a:solidFill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  <p:cxnSp>
        <p:nvCxnSpPr>
          <p:cNvPr id="8" name="直接连接符 7"/>
          <p:cNvCxnSpPr/>
          <p:nvPr userDrawn="1"/>
        </p:nvCxnSpPr>
        <p:spPr>
          <a:xfrm>
            <a:off x="179512" y="1484784"/>
            <a:ext cx="8856984" cy="0"/>
          </a:xfrm>
          <a:prstGeom prst="line">
            <a:avLst/>
          </a:prstGeom>
          <a:ln w="57150">
            <a:gradFill flip="none" rotWithShape="1">
              <a:gsLst>
                <a:gs pos="0">
                  <a:srgbClr val="A603AB"/>
                </a:gs>
                <a:gs pos="21001">
                  <a:srgbClr val="0819FB"/>
                </a:gs>
                <a:gs pos="35001">
                  <a:srgbClr val="1A8D48"/>
                </a:gs>
                <a:gs pos="52000">
                  <a:srgbClr val="FFFF00"/>
                </a:gs>
                <a:gs pos="73000">
                  <a:srgbClr val="EE3F17"/>
                </a:gs>
                <a:gs pos="88000">
                  <a:srgbClr val="E81766"/>
                </a:gs>
                <a:gs pos="100000">
                  <a:srgbClr val="A603AB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rgbClr val="FF0000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="1">
                <a:solidFill>
                  <a:schemeClr val="accent6">
                    <a:lumMod val="75000"/>
                  </a:schemeClr>
                </a:solidFill>
                <a:latin typeface="+mn-ea"/>
                <a:ea typeface="+mn-ea"/>
              </a:defRPr>
            </a:lvl1pPr>
            <a:lvl2pPr>
              <a:defRPr b="1">
                <a:solidFill>
                  <a:schemeClr val="accent6">
                    <a:lumMod val="75000"/>
                  </a:schemeClr>
                </a:solidFill>
              </a:defRPr>
            </a:lvl2pPr>
            <a:lvl3pPr>
              <a:defRPr b="1">
                <a:solidFill>
                  <a:schemeClr val="accent6">
                    <a:lumMod val="75000"/>
                  </a:schemeClr>
                </a:solidFill>
              </a:defRPr>
            </a:lvl3pPr>
            <a:lvl4pPr>
              <a:defRPr b="1">
                <a:solidFill>
                  <a:schemeClr val="accent6">
                    <a:lumMod val="75000"/>
                  </a:schemeClr>
                </a:solidFill>
              </a:defRPr>
            </a:lvl4pPr>
            <a:lvl5pPr>
              <a:defRPr b="1">
                <a:solidFill>
                  <a:schemeClr val="accent6">
                    <a:lumMod val="75000"/>
                  </a:schemeClr>
                </a:solidFill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  <p:cxnSp>
        <p:nvCxnSpPr>
          <p:cNvPr id="8" name="直接连接符 7"/>
          <p:cNvCxnSpPr/>
          <p:nvPr userDrawn="1"/>
        </p:nvCxnSpPr>
        <p:spPr>
          <a:xfrm>
            <a:off x="179512" y="1484784"/>
            <a:ext cx="8856984" cy="0"/>
          </a:xfrm>
          <a:prstGeom prst="line">
            <a:avLst/>
          </a:prstGeom>
          <a:ln w="57150">
            <a:gradFill flip="none" rotWithShape="1">
              <a:gsLst>
                <a:gs pos="0">
                  <a:srgbClr val="A603AB"/>
                </a:gs>
                <a:gs pos="21001">
                  <a:srgbClr val="0819FB"/>
                </a:gs>
                <a:gs pos="35001">
                  <a:srgbClr val="1A8D48"/>
                </a:gs>
                <a:gs pos="52000">
                  <a:srgbClr val="FFFF00"/>
                </a:gs>
                <a:gs pos="73000">
                  <a:srgbClr val="EE3F17"/>
                </a:gs>
                <a:gs pos="88000">
                  <a:srgbClr val="E81766"/>
                </a:gs>
                <a:gs pos="100000">
                  <a:srgbClr val="A603AB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rgbClr val="FF0000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="1">
                <a:solidFill>
                  <a:schemeClr val="accent6">
                    <a:lumMod val="75000"/>
                  </a:schemeClr>
                </a:solidFill>
                <a:latin typeface="+mn-ea"/>
                <a:ea typeface="+mn-ea"/>
              </a:defRPr>
            </a:lvl1pPr>
            <a:lvl2pPr>
              <a:defRPr b="1">
                <a:solidFill>
                  <a:schemeClr val="accent6">
                    <a:lumMod val="75000"/>
                  </a:schemeClr>
                </a:solidFill>
              </a:defRPr>
            </a:lvl2pPr>
            <a:lvl3pPr>
              <a:defRPr b="1">
                <a:solidFill>
                  <a:schemeClr val="accent6">
                    <a:lumMod val="75000"/>
                  </a:schemeClr>
                </a:solidFill>
              </a:defRPr>
            </a:lvl3pPr>
            <a:lvl4pPr>
              <a:defRPr b="1">
                <a:solidFill>
                  <a:schemeClr val="accent6">
                    <a:lumMod val="75000"/>
                  </a:schemeClr>
                </a:solidFill>
              </a:defRPr>
            </a:lvl4pPr>
            <a:lvl5pPr>
              <a:defRPr b="1">
                <a:solidFill>
                  <a:schemeClr val="accent6">
                    <a:lumMod val="75000"/>
                  </a:schemeClr>
                </a:solidFill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  <p:cxnSp>
        <p:nvCxnSpPr>
          <p:cNvPr id="8" name="直接连接符 7"/>
          <p:cNvCxnSpPr/>
          <p:nvPr userDrawn="1"/>
        </p:nvCxnSpPr>
        <p:spPr>
          <a:xfrm>
            <a:off x="179512" y="1484784"/>
            <a:ext cx="8856984" cy="0"/>
          </a:xfrm>
          <a:prstGeom prst="line">
            <a:avLst/>
          </a:prstGeom>
          <a:ln w="57150">
            <a:gradFill flip="none" rotWithShape="1">
              <a:gsLst>
                <a:gs pos="0">
                  <a:srgbClr val="A603AB"/>
                </a:gs>
                <a:gs pos="21001">
                  <a:srgbClr val="0819FB"/>
                </a:gs>
                <a:gs pos="35001">
                  <a:srgbClr val="1A8D48"/>
                </a:gs>
                <a:gs pos="52000">
                  <a:srgbClr val="FFFF00"/>
                </a:gs>
                <a:gs pos="73000">
                  <a:srgbClr val="EE3F17"/>
                </a:gs>
                <a:gs pos="88000">
                  <a:srgbClr val="E81766"/>
                </a:gs>
                <a:gs pos="100000">
                  <a:srgbClr val="A603AB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7.emf"/><Relationship Id="rId1" Type="http://schemas.openxmlformats.org/officeDocument/2006/relationships/oleObject" Target="../embeddings/oleObject1.bin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1.xml"/><Relationship Id="rId4" Type="http://schemas.openxmlformats.org/officeDocument/2006/relationships/image" Target="../media/image27.jpeg"/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image" Target="../media/image24.jpeg"/></Relationships>
</file>

<file path=ppt/slides/_rels/slide2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1.xml"/><Relationship Id="rId4" Type="http://schemas.openxmlformats.org/officeDocument/2006/relationships/image" Target="../media/image31.jpeg"/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image" Target="../media/image28.jpeg"/></Relationships>
</file>

<file path=ppt/slides/_rels/slide2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7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1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3" Type="http://schemas.openxmlformats.org/officeDocument/2006/relationships/tags" Target="../tags/tag2.xml"/><Relationship Id="rId2" Type="http://schemas.openxmlformats.org/officeDocument/2006/relationships/image" Target="../media/image4.png"/><Relationship Id="rId1" Type="http://schemas.openxmlformats.org/officeDocument/2006/relationships/tags" Target="../tags/tag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4.png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11813" y="2693571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zh-CN" altLang="en-US" sz="4000" b="1" dirty="0" smtClean="0"/>
              <a:t>实习项目二</a:t>
            </a:r>
            <a:br>
              <a:rPr lang="zh-CN" altLang="en-US" sz="2665" b="1" dirty="0" smtClean="0"/>
            </a:br>
            <a:br>
              <a:rPr lang="zh-CN" altLang="en-US" sz="2220" b="1" dirty="0" smtClean="0"/>
            </a:br>
            <a:r>
              <a:rPr lang="zh-CN" altLang="en-US" sz="6600" dirty="0" smtClean="0">
                <a:sym typeface="+mn-ea"/>
              </a:rPr>
              <a:t>手</a:t>
            </a:r>
            <a:r>
              <a:rPr lang="en-US" altLang="zh-CN" sz="6600" dirty="0" smtClean="0">
                <a:sym typeface="+mn-ea"/>
              </a:rPr>
              <a:t>  </a:t>
            </a:r>
            <a:r>
              <a:rPr lang="zh-CN" altLang="en-US" sz="6600" dirty="0" smtClean="0">
                <a:sym typeface="+mn-ea"/>
              </a:rPr>
              <a:t>工</a:t>
            </a:r>
            <a:r>
              <a:rPr lang="en-US" altLang="zh-CN" sz="6600" dirty="0" smtClean="0">
                <a:sym typeface="+mn-ea"/>
              </a:rPr>
              <a:t>  </a:t>
            </a:r>
            <a:r>
              <a:rPr lang="zh-CN" altLang="en-US" sz="6600" b="1" dirty="0" smtClean="0"/>
              <a:t>焊   接   练</a:t>
            </a:r>
            <a:r>
              <a:rPr lang="en-US" altLang="zh-CN" sz="6600" b="1" dirty="0" smtClean="0"/>
              <a:t>  </a:t>
            </a:r>
            <a:r>
              <a:rPr lang="zh-CN" altLang="en-US" sz="6600" b="1" dirty="0" smtClean="0"/>
              <a:t>习</a:t>
            </a:r>
            <a:br>
              <a:rPr lang="zh-CN" altLang="en-US" sz="6600" b="1" dirty="0" smtClean="0"/>
            </a:br>
            <a:r>
              <a:rPr lang="zh-CN" altLang="en-US" sz="4000" b="1" dirty="0" smtClean="0"/>
              <a:t>（一）</a:t>
            </a:r>
            <a:endParaRPr lang="zh-CN" altLang="en-US" sz="4000" b="1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611505" y="1628775"/>
            <a:ext cx="7879080" cy="5759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t"/>
          <a:lstStyle/>
          <a:p>
            <a:r>
              <a:rPr lang="en-US" altLang="zh-CN" sz="2800" b="1" dirty="0" smtClean="0">
                <a:solidFill>
                  <a:srgbClr val="0000FF"/>
                </a:solidFill>
                <a:latin typeface="+mj-ea"/>
                <a:ea typeface="+mj-ea"/>
              </a:rPr>
              <a:t>3.  </a:t>
            </a:r>
            <a:r>
              <a:rPr lang="zh-CN" altLang="en-US" sz="2800" b="1" dirty="0" smtClean="0">
                <a:solidFill>
                  <a:srgbClr val="0000FF"/>
                </a:solidFill>
                <a:latin typeface="+mj-ea"/>
                <a:ea typeface="+mj-ea"/>
              </a:rPr>
              <a:t>要及时给</a:t>
            </a:r>
            <a:r>
              <a:rPr lang="zh-CN" altLang="en-US" sz="2800" b="1" dirty="0">
                <a:solidFill>
                  <a:srgbClr val="0000FF"/>
                </a:solidFill>
                <a:latin typeface="+mj-ea"/>
                <a:ea typeface="+mj-ea"/>
              </a:rPr>
              <a:t>烙铁</a:t>
            </a:r>
            <a:r>
              <a:rPr lang="zh-CN" altLang="en-US" sz="2800" b="1" dirty="0" smtClean="0">
                <a:solidFill>
                  <a:srgbClr val="0000FF"/>
                </a:solidFill>
                <a:latin typeface="+mj-ea"/>
                <a:ea typeface="+mj-ea"/>
              </a:rPr>
              <a:t>架上海</a:t>
            </a:r>
            <a:r>
              <a:rPr lang="zh-CN" altLang="en-US" sz="2800" b="1" dirty="0">
                <a:solidFill>
                  <a:srgbClr val="0000FF"/>
                </a:solidFill>
                <a:latin typeface="+mj-ea"/>
                <a:ea typeface="+mj-ea"/>
              </a:rPr>
              <a:t>棉</a:t>
            </a:r>
            <a:r>
              <a:rPr lang="zh-CN" altLang="en-US" sz="2800" b="1" dirty="0" smtClean="0">
                <a:solidFill>
                  <a:srgbClr val="0000FF"/>
                </a:solidFill>
                <a:latin typeface="+mj-ea"/>
                <a:ea typeface="+mj-ea"/>
              </a:rPr>
              <a:t>加水，挤干多余水份</a:t>
            </a:r>
            <a:endParaRPr lang="en-US" altLang="zh-CN" sz="2800" b="1" dirty="0" smtClean="0">
              <a:solidFill>
                <a:srgbClr val="0000FF"/>
              </a:solidFill>
              <a:latin typeface="+mj-ea"/>
              <a:ea typeface="+mj-ea"/>
            </a:endParaRPr>
          </a:p>
        </p:txBody>
      </p:sp>
      <p:sp>
        <p:nvSpPr>
          <p:cNvPr id="66" name="矩形 65"/>
          <p:cNvSpPr/>
          <p:nvPr/>
        </p:nvSpPr>
        <p:spPr>
          <a:xfrm>
            <a:off x="964739" y="5229324"/>
            <a:ext cx="7056784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400" b="1" dirty="0" smtClean="0">
                <a:solidFill>
                  <a:srgbClr val="0000FF"/>
                </a:solidFill>
                <a:latin typeface="+mj-ea"/>
                <a:ea typeface="+mj-ea"/>
              </a:rPr>
              <a:t> 湿海绵作用：</a:t>
            </a:r>
            <a:r>
              <a:rPr lang="zh-CN" altLang="en-US" sz="2000" b="1" dirty="0" smtClean="0">
                <a:solidFill>
                  <a:srgbClr val="00B050"/>
                </a:solidFill>
                <a:latin typeface="+mj-ea"/>
                <a:ea typeface="+mj-ea"/>
              </a:rPr>
              <a:t>擦掉烙铁头上的残锡和</a:t>
            </a:r>
            <a:r>
              <a:rPr lang="zh-CN" altLang="en-US" sz="2400" b="1" dirty="0" smtClean="0">
                <a:solidFill>
                  <a:srgbClr val="00B050"/>
                </a:solidFill>
                <a:latin typeface="+mj-ea"/>
                <a:ea typeface="+mj-ea"/>
              </a:rPr>
              <a:t>氧化物</a:t>
            </a:r>
            <a:endParaRPr lang="en-US" altLang="zh-CN" sz="2400" b="1" dirty="0" smtClean="0">
              <a:solidFill>
                <a:srgbClr val="FF3399"/>
              </a:solidFill>
              <a:latin typeface="+mj-ea"/>
              <a:ea typeface="+mj-ea"/>
            </a:endParaRPr>
          </a:p>
        </p:txBody>
      </p:sp>
      <p:sp>
        <p:nvSpPr>
          <p:cNvPr id="71" name="标题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1301006"/>
          </a:xfrm>
        </p:spPr>
        <p:txBody>
          <a:bodyPr/>
          <a:lstStyle/>
          <a:p>
            <a:r>
              <a:rPr lang="en-US" altLang="zh-CN" dirty="0" smtClean="0"/>
              <a:t>2.4  </a:t>
            </a:r>
            <a:r>
              <a:rPr lang="zh-CN" altLang="en-US" dirty="0" smtClean="0"/>
              <a:t>电烙铁的使用方法</a:t>
            </a:r>
            <a:endParaRPr lang="zh-CN" altLang="en-US" dirty="0"/>
          </a:p>
        </p:txBody>
      </p:sp>
      <p:sp>
        <p:nvSpPr>
          <p:cNvPr id="25" name="Freeform 8"/>
          <p:cNvSpPr/>
          <p:nvPr/>
        </p:nvSpPr>
        <p:spPr bwMode="auto">
          <a:xfrm flipH="1">
            <a:off x="3977640" y="3823335"/>
            <a:ext cx="1818005" cy="687070"/>
          </a:xfrm>
          <a:custGeom>
            <a:avLst/>
            <a:gdLst>
              <a:gd name="T0" fmla="*/ 0 w 2260"/>
              <a:gd name="T1" fmla="*/ 533 h 533"/>
              <a:gd name="T2" fmla="*/ 733 w 2260"/>
              <a:gd name="T3" fmla="*/ 69 h 533"/>
              <a:gd name="T4" fmla="*/ 1272 w 2260"/>
              <a:gd name="T5" fmla="*/ 121 h 533"/>
              <a:gd name="T6" fmla="*/ 2260 w 2260"/>
              <a:gd name="T7" fmla="*/ 421 h 5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260" h="533">
                <a:moveTo>
                  <a:pt x="0" y="533"/>
                </a:moveTo>
                <a:cubicBezTo>
                  <a:pt x="121" y="456"/>
                  <a:pt x="521" y="138"/>
                  <a:pt x="733" y="69"/>
                </a:cubicBezTo>
                <a:cubicBezTo>
                  <a:pt x="945" y="0"/>
                  <a:pt x="1018" y="62"/>
                  <a:pt x="1272" y="121"/>
                </a:cubicBezTo>
                <a:cubicBezTo>
                  <a:pt x="1526" y="180"/>
                  <a:pt x="2054" y="359"/>
                  <a:pt x="2260" y="421"/>
                </a:cubicBezTo>
              </a:path>
            </a:pathLst>
          </a:custGeom>
          <a:noFill/>
          <a:ln w="57150" cap="flat" cmpd="sng">
            <a:solidFill>
              <a:schemeClr val="accent2"/>
            </a:solidFill>
            <a:prstDash val="lgDash"/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p>
            <a:endParaRPr lang="zh-CN" altLang="en-US"/>
          </a:p>
        </p:txBody>
      </p:sp>
      <p:sp>
        <p:nvSpPr>
          <p:cNvPr id="26" name="AutoShape 9"/>
          <p:cNvSpPr>
            <a:spLocks noChangeArrowheads="1"/>
          </p:cNvSpPr>
          <p:nvPr/>
        </p:nvSpPr>
        <p:spPr bwMode="auto">
          <a:xfrm>
            <a:off x="5370280" y="3579390"/>
            <a:ext cx="633445" cy="889109"/>
          </a:xfrm>
          <a:custGeom>
            <a:avLst/>
            <a:gdLst>
              <a:gd name="T0" fmla="*/ 10860 w 21600"/>
              <a:gd name="T1" fmla="*/ 2187 h 21600"/>
              <a:gd name="T2" fmla="*/ 2928 w 21600"/>
              <a:gd name="T3" fmla="*/ 10800 h 21600"/>
              <a:gd name="T4" fmla="*/ 10860 w 21600"/>
              <a:gd name="T5" fmla="*/ 21600 h 21600"/>
              <a:gd name="T6" fmla="*/ 18672 w 21600"/>
              <a:gd name="T7" fmla="*/ 10800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5037 w 21600"/>
              <a:gd name="T13" fmla="*/ 2277 h 21600"/>
              <a:gd name="T14" fmla="*/ 16557 w 21600"/>
              <a:gd name="T15" fmla="*/ 13677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0860" y="2187"/>
                </a:moveTo>
                <a:cubicBezTo>
                  <a:pt x="10451" y="1746"/>
                  <a:pt x="9529" y="1018"/>
                  <a:pt x="9015" y="730"/>
                </a:cubicBezTo>
                <a:cubicBezTo>
                  <a:pt x="7865" y="152"/>
                  <a:pt x="6685" y="0"/>
                  <a:pt x="5415" y="0"/>
                </a:cubicBezTo>
                <a:cubicBezTo>
                  <a:pt x="4175" y="152"/>
                  <a:pt x="2995" y="575"/>
                  <a:pt x="1967" y="1305"/>
                </a:cubicBezTo>
                <a:cubicBezTo>
                  <a:pt x="1150" y="2187"/>
                  <a:pt x="575" y="3222"/>
                  <a:pt x="242" y="4220"/>
                </a:cubicBezTo>
                <a:cubicBezTo>
                  <a:pt x="0" y="5410"/>
                  <a:pt x="242" y="6560"/>
                  <a:pt x="575" y="7597"/>
                </a:cubicBezTo>
                <a:lnTo>
                  <a:pt x="10860" y="21600"/>
                </a:lnTo>
                <a:lnTo>
                  <a:pt x="20995" y="7597"/>
                </a:lnTo>
                <a:cubicBezTo>
                  <a:pt x="21480" y="6560"/>
                  <a:pt x="21600" y="5410"/>
                  <a:pt x="21480" y="4220"/>
                </a:cubicBezTo>
                <a:cubicBezTo>
                  <a:pt x="21115" y="3222"/>
                  <a:pt x="20420" y="2187"/>
                  <a:pt x="19632" y="1305"/>
                </a:cubicBezTo>
                <a:cubicBezTo>
                  <a:pt x="18575" y="575"/>
                  <a:pt x="17425" y="152"/>
                  <a:pt x="16275" y="0"/>
                </a:cubicBezTo>
                <a:cubicBezTo>
                  <a:pt x="15005" y="0"/>
                  <a:pt x="13735" y="152"/>
                  <a:pt x="12705" y="730"/>
                </a:cubicBezTo>
                <a:cubicBezTo>
                  <a:pt x="12176" y="1018"/>
                  <a:pt x="11254" y="1746"/>
                  <a:pt x="10860" y="2187"/>
                </a:cubicBezTo>
                <a:close/>
              </a:path>
            </a:pathLst>
          </a:custGeom>
          <a:gradFill rotWithShape="0">
            <a:gsLst>
              <a:gs pos="0">
                <a:srgbClr val="FFFFFF"/>
              </a:gs>
              <a:gs pos="100000">
                <a:srgbClr val="C1FFFF"/>
              </a:gs>
            </a:gsLst>
            <a:path path="shape">
              <a:fillToRect l="50000" t="50000" r="50000" b="50000"/>
            </a:path>
          </a:gradFill>
          <a:ln w="38100" cap="rnd">
            <a:solidFill>
              <a:srgbClr val="00FFFF"/>
            </a:solidFill>
            <a:prstDash val="sysDot"/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p>
            <a:pPr algn="ctr"/>
            <a:r>
              <a:rPr kumimoji="1" lang="zh-CN" altLang="en-US" sz="48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水</a:t>
            </a:r>
            <a:endParaRPr kumimoji="1" lang="zh-CN" altLang="en-US" sz="4800" b="1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grpSp>
        <p:nvGrpSpPr>
          <p:cNvPr id="68" name="Group 11"/>
          <p:cNvGrpSpPr/>
          <p:nvPr/>
        </p:nvGrpSpPr>
        <p:grpSpPr bwMode="auto">
          <a:xfrm rot="0">
            <a:off x="2922905" y="3410585"/>
            <a:ext cx="981710" cy="784860"/>
            <a:chOff x="2287" y="2339"/>
            <a:chExt cx="410" cy="446"/>
          </a:xfrm>
        </p:grpSpPr>
        <p:sp>
          <p:nvSpPr>
            <p:cNvPr id="69" name="Arc 12"/>
            <p:cNvSpPr/>
            <p:nvPr/>
          </p:nvSpPr>
          <p:spPr bwMode="auto">
            <a:xfrm rot="14152242" flipH="1" flipV="1">
              <a:off x="2257" y="2636"/>
              <a:ext cx="213" cy="62"/>
            </a:xfrm>
            <a:custGeom>
              <a:avLst/>
              <a:gdLst>
                <a:gd name="G0" fmla="+- 21600 0 0"/>
                <a:gd name="G1" fmla="+- 21600 0 0"/>
                <a:gd name="G2" fmla="+- 21600 0 0"/>
                <a:gd name="T0" fmla="*/ 0 w 43200"/>
                <a:gd name="T1" fmla="*/ 21599 h 21600"/>
                <a:gd name="T2" fmla="*/ 43200 w 43200"/>
                <a:gd name="T3" fmla="*/ 21600 h 21600"/>
                <a:gd name="T4" fmla="*/ 21600 w 432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200" h="21600" fill="none" extrusionOk="0">
                  <a:moveTo>
                    <a:pt x="0" y="21599"/>
                  </a:moveTo>
                  <a:cubicBezTo>
                    <a:pt x="0" y="9670"/>
                    <a:pt x="9671" y="-1"/>
                    <a:pt x="21600" y="0"/>
                  </a:cubicBezTo>
                  <a:cubicBezTo>
                    <a:pt x="33529" y="0"/>
                    <a:pt x="43200" y="9670"/>
                    <a:pt x="43200" y="21600"/>
                  </a:cubicBezTo>
                </a:path>
                <a:path w="43200" h="21600" stroke="0" extrusionOk="0">
                  <a:moveTo>
                    <a:pt x="0" y="21599"/>
                  </a:moveTo>
                  <a:cubicBezTo>
                    <a:pt x="0" y="9670"/>
                    <a:pt x="9671" y="-1"/>
                    <a:pt x="21600" y="0"/>
                  </a:cubicBezTo>
                  <a:cubicBezTo>
                    <a:pt x="33529" y="0"/>
                    <a:pt x="43200" y="9670"/>
                    <a:pt x="43200" y="21600"/>
                  </a:cubicBezTo>
                  <a:lnTo>
                    <a:pt x="21600" y="21600"/>
                  </a:lnTo>
                  <a:close/>
                </a:path>
              </a:pathLst>
            </a:custGeom>
            <a:noFill/>
            <a:ln w="1905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p>
              <a:endParaRPr lang="zh-CN" altLang="en-US"/>
            </a:p>
          </p:txBody>
        </p:sp>
        <p:sp>
          <p:nvSpPr>
            <p:cNvPr id="70" name="Arc 13"/>
            <p:cNvSpPr/>
            <p:nvPr/>
          </p:nvSpPr>
          <p:spPr bwMode="auto">
            <a:xfrm rot="14154762" flipH="1" flipV="1">
              <a:off x="2288" y="2586"/>
              <a:ext cx="268" cy="78"/>
            </a:xfrm>
            <a:custGeom>
              <a:avLst/>
              <a:gdLst>
                <a:gd name="G0" fmla="+- 21600 0 0"/>
                <a:gd name="G1" fmla="+- 21600 0 0"/>
                <a:gd name="G2" fmla="+- 21600 0 0"/>
                <a:gd name="T0" fmla="*/ 0 w 43200"/>
                <a:gd name="T1" fmla="*/ 21599 h 21600"/>
                <a:gd name="T2" fmla="*/ 43200 w 43200"/>
                <a:gd name="T3" fmla="*/ 21600 h 21600"/>
                <a:gd name="T4" fmla="*/ 21600 w 432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200" h="21600" fill="none" extrusionOk="0">
                  <a:moveTo>
                    <a:pt x="0" y="21599"/>
                  </a:moveTo>
                  <a:cubicBezTo>
                    <a:pt x="0" y="9670"/>
                    <a:pt x="9671" y="-1"/>
                    <a:pt x="21600" y="0"/>
                  </a:cubicBezTo>
                  <a:cubicBezTo>
                    <a:pt x="33529" y="0"/>
                    <a:pt x="43200" y="9670"/>
                    <a:pt x="43200" y="21600"/>
                  </a:cubicBezTo>
                </a:path>
                <a:path w="43200" h="21600" stroke="0" extrusionOk="0">
                  <a:moveTo>
                    <a:pt x="0" y="21599"/>
                  </a:moveTo>
                  <a:cubicBezTo>
                    <a:pt x="0" y="9670"/>
                    <a:pt x="9671" y="-1"/>
                    <a:pt x="21600" y="0"/>
                  </a:cubicBezTo>
                  <a:cubicBezTo>
                    <a:pt x="33529" y="0"/>
                    <a:pt x="43200" y="9670"/>
                    <a:pt x="43200" y="21600"/>
                  </a:cubicBezTo>
                  <a:lnTo>
                    <a:pt x="21600" y="21600"/>
                  </a:lnTo>
                  <a:close/>
                </a:path>
              </a:pathLst>
            </a:custGeom>
            <a:noFill/>
            <a:ln w="1905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p>
              <a:endParaRPr lang="zh-CN" altLang="en-US"/>
            </a:p>
          </p:txBody>
        </p:sp>
        <p:sp>
          <p:nvSpPr>
            <p:cNvPr id="72" name="Arc 14"/>
            <p:cNvSpPr/>
            <p:nvPr/>
          </p:nvSpPr>
          <p:spPr bwMode="auto">
            <a:xfrm rot="14171515" flipH="1" flipV="1">
              <a:off x="2334" y="2545"/>
              <a:ext cx="290" cy="84"/>
            </a:xfrm>
            <a:custGeom>
              <a:avLst/>
              <a:gdLst>
                <a:gd name="G0" fmla="+- 21600 0 0"/>
                <a:gd name="G1" fmla="+- 21600 0 0"/>
                <a:gd name="G2" fmla="+- 21600 0 0"/>
                <a:gd name="T0" fmla="*/ 0 w 43200"/>
                <a:gd name="T1" fmla="*/ 21599 h 21600"/>
                <a:gd name="T2" fmla="*/ 43200 w 43200"/>
                <a:gd name="T3" fmla="*/ 21600 h 21600"/>
                <a:gd name="T4" fmla="*/ 21600 w 432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200" h="21600" fill="none" extrusionOk="0">
                  <a:moveTo>
                    <a:pt x="0" y="21599"/>
                  </a:moveTo>
                  <a:cubicBezTo>
                    <a:pt x="0" y="9670"/>
                    <a:pt x="9671" y="-1"/>
                    <a:pt x="21600" y="0"/>
                  </a:cubicBezTo>
                  <a:cubicBezTo>
                    <a:pt x="33529" y="0"/>
                    <a:pt x="43200" y="9670"/>
                    <a:pt x="43200" y="21600"/>
                  </a:cubicBezTo>
                </a:path>
                <a:path w="43200" h="21600" stroke="0" extrusionOk="0">
                  <a:moveTo>
                    <a:pt x="0" y="21599"/>
                  </a:moveTo>
                  <a:cubicBezTo>
                    <a:pt x="0" y="9670"/>
                    <a:pt x="9671" y="-1"/>
                    <a:pt x="21600" y="0"/>
                  </a:cubicBezTo>
                  <a:cubicBezTo>
                    <a:pt x="33529" y="0"/>
                    <a:pt x="43200" y="9670"/>
                    <a:pt x="43200" y="21600"/>
                  </a:cubicBezTo>
                  <a:lnTo>
                    <a:pt x="21600" y="21600"/>
                  </a:lnTo>
                  <a:close/>
                </a:path>
              </a:pathLst>
            </a:custGeom>
            <a:noFill/>
            <a:ln w="1905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p>
              <a:endParaRPr lang="zh-CN" altLang="en-US"/>
            </a:p>
          </p:txBody>
        </p:sp>
        <p:sp>
          <p:nvSpPr>
            <p:cNvPr id="73" name="Arc 15"/>
            <p:cNvSpPr/>
            <p:nvPr/>
          </p:nvSpPr>
          <p:spPr bwMode="auto">
            <a:xfrm rot="14165208" flipH="1" flipV="1">
              <a:off x="2382" y="2500"/>
              <a:ext cx="325" cy="96"/>
            </a:xfrm>
            <a:custGeom>
              <a:avLst/>
              <a:gdLst>
                <a:gd name="G0" fmla="+- 21600 0 0"/>
                <a:gd name="G1" fmla="+- 21600 0 0"/>
                <a:gd name="G2" fmla="+- 21600 0 0"/>
                <a:gd name="T0" fmla="*/ 0 w 43200"/>
                <a:gd name="T1" fmla="*/ 21599 h 21600"/>
                <a:gd name="T2" fmla="*/ 43200 w 43200"/>
                <a:gd name="T3" fmla="*/ 21600 h 21600"/>
                <a:gd name="T4" fmla="*/ 21600 w 432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200" h="21600" fill="none" extrusionOk="0">
                  <a:moveTo>
                    <a:pt x="0" y="21599"/>
                  </a:moveTo>
                  <a:cubicBezTo>
                    <a:pt x="0" y="9670"/>
                    <a:pt x="9671" y="-1"/>
                    <a:pt x="21600" y="0"/>
                  </a:cubicBezTo>
                  <a:cubicBezTo>
                    <a:pt x="33529" y="0"/>
                    <a:pt x="43200" y="9670"/>
                    <a:pt x="43200" y="21600"/>
                  </a:cubicBezTo>
                </a:path>
                <a:path w="43200" h="21600" stroke="0" extrusionOk="0">
                  <a:moveTo>
                    <a:pt x="0" y="21599"/>
                  </a:moveTo>
                  <a:cubicBezTo>
                    <a:pt x="0" y="9670"/>
                    <a:pt x="9671" y="-1"/>
                    <a:pt x="21600" y="0"/>
                  </a:cubicBezTo>
                  <a:cubicBezTo>
                    <a:pt x="33529" y="0"/>
                    <a:pt x="43200" y="9670"/>
                    <a:pt x="43200" y="21600"/>
                  </a:cubicBezTo>
                  <a:lnTo>
                    <a:pt x="21600" y="21600"/>
                  </a:lnTo>
                  <a:close/>
                </a:path>
              </a:pathLst>
            </a:custGeom>
            <a:noFill/>
            <a:ln w="1905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p>
              <a:endParaRPr lang="zh-CN" altLang="en-US"/>
            </a:p>
          </p:txBody>
        </p:sp>
        <p:sp>
          <p:nvSpPr>
            <p:cNvPr id="74" name="Arc 16"/>
            <p:cNvSpPr/>
            <p:nvPr/>
          </p:nvSpPr>
          <p:spPr bwMode="auto">
            <a:xfrm rot="14165208" flipH="1" flipV="1">
              <a:off x="2486" y="2453"/>
              <a:ext cx="325" cy="96"/>
            </a:xfrm>
            <a:custGeom>
              <a:avLst/>
              <a:gdLst>
                <a:gd name="G0" fmla="+- 21600 0 0"/>
                <a:gd name="G1" fmla="+- 21600 0 0"/>
                <a:gd name="G2" fmla="+- 21600 0 0"/>
                <a:gd name="T0" fmla="*/ 0 w 43200"/>
                <a:gd name="T1" fmla="*/ 21599 h 21600"/>
                <a:gd name="T2" fmla="*/ 43200 w 43200"/>
                <a:gd name="T3" fmla="*/ 21600 h 21600"/>
                <a:gd name="T4" fmla="*/ 21600 w 432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200" h="21600" fill="none" extrusionOk="0">
                  <a:moveTo>
                    <a:pt x="0" y="21599"/>
                  </a:moveTo>
                  <a:cubicBezTo>
                    <a:pt x="0" y="9670"/>
                    <a:pt x="9671" y="-1"/>
                    <a:pt x="21600" y="0"/>
                  </a:cubicBezTo>
                  <a:cubicBezTo>
                    <a:pt x="33529" y="0"/>
                    <a:pt x="43200" y="9670"/>
                    <a:pt x="43200" y="21600"/>
                  </a:cubicBezTo>
                </a:path>
                <a:path w="43200" h="21600" stroke="0" extrusionOk="0">
                  <a:moveTo>
                    <a:pt x="0" y="21599"/>
                  </a:moveTo>
                  <a:cubicBezTo>
                    <a:pt x="0" y="9670"/>
                    <a:pt x="9671" y="-1"/>
                    <a:pt x="21600" y="0"/>
                  </a:cubicBezTo>
                  <a:cubicBezTo>
                    <a:pt x="33529" y="0"/>
                    <a:pt x="43200" y="9670"/>
                    <a:pt x="43200" y="21600"/>
                  </a:cubicBezTo>
                  <a:lnTo>
                    <a:pt x="21600" y="21600"/>
                  </a:lnTo>
                  <a:close/>
                </a:path>
              </a:pathLst>
            </a:custGeom>
            <a:noFill/>
            <a:ln w="762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p>
              <a:endParaRPr lang="zh-CN" altLang="en-US"/>
            </a:p>
          </p:txBody>
        </p:sp>
        <p:sp>
          <p:nvSpPr>
            <p:cNvPr id="75" name="Arc 17"/>
            <p:cNvSpPr/>
            <p:nvPr/>
          </p:nvSpPr>
          <p:spPr bwMode="auto">
            <a:xfrm rot="14152242" flipH="1" flipV="1">
              <a:off x="2224" y="2669"/>
              <a:ext cx="178" cy="53"/>
            </a:xfrm>
            <a:custGeom>
              <a:avLst/>
              <a:gdLst>
                <a:gd name="G0" fmla="+- 21600 0 0"/>
                <a:gd name="G1" fmla="+- 21600 0 0"/>
                <a:gd name="G2" fmla="+- 21600 0 0"/>
                <a:gd name="T0" fmla="*/ 0 w 43200"/>
                <a:gd name="T1" fmla="*/ 21599 h 21600"/>
                <a:gd name="T2" fmla="*/ 43200 w 43200"/>
                <a:gd name="T3" fmla="*/ 21600 h 21600"/>
                <a:gd name="T4" fmla="*/ 21600 w 432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200" h="21600" fill="none" extrusionOk="0">
                  <a:moveTo>
                    <a:pt x="0" y="21599"/>
                  </a:moveTo>
                  <a:cubicBezTo>
                    <a:pt x="0" y="9670"/>
                    <a:pt x="9671" y="-1"/>
                    <a:pt x="21600" y="0"/>
                  </a:cubicBezTo>
                  <a:cubicBezTo>
                    <a:pt x="33529" y="0"/>
                    <a:pt x="43200" y="9670"/>
                    <a:pt x="43200" y="21600"/>
                  </a:cubicBezTo>
                </a:path>
                <a:path w="43200" h="21600" stroke="0" extrusionOk="0">
                  <a:moveTo>
                    <a:pt x="0" y="21599"/>
                  </a:moveTo>
                  <a:cubicBezTo>
                    <a:pt x="0" y="9670"/>
                    <a:pt x="9671" y="-1"/>
                    <a:pt x="21600" y="0"/>
                  </a:cubicBezTo>
                  <a:cubicBezTo>
                    <a:pt x="33529" y="0"/>
                    <a:pt x="43200" y="9670"/>
                    <a:pt x="43200" y="21600"/>
                  </a:cubicBezTo>
                  <a:lnTo>
                    <a:pt x="21600" y="21600"/>
                  </a:lnTo>
                  <a:close/>
                </a:path>
              </a:pathLst>
            </a:custGeom>
            <a:noFill/>
            <a:ln w="1905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p>
              <a:endParaRPr lang="zh-CN" altLang="en-US"/>
            </a:p>
          </p:txBody>
        </p:sp>
      </p:grpSp>
      <p:grpSp>
        <p:nvGrpSpPr>
          <p:cNvPr id="76" name="Group 18"/>
          <p:cNvGrpSpPr/>
          <p:nvPr/>
        </p:nvGrpSpPr>
        <p:grpSpPr bwMode="auto">
          <a:xfrm rot="1153153">
            <a:off x="3776980" y="1818005"/>
            <a:ext cx="2529840" cy="3779520"/>
            <a:chOff x="3312" y="-261"/>
            <a:chExt cx="2481" cy="3146"/>
          </a:xfrm>
        </p:grpSpPr>
        <p:grpSp>
          <p:nvGrpSpPr>
            <p:cNvPr id="77" name="Group 19"/>
            <p:cNvGrpSpPr/>
            <p:nvPr/>
          </p:nvGrpSpPr>
          <p:grpSpPr bwMode="auto">
            <a:xfrm rot="-3154557">
              <a:off x="4773" y="-326"/>
              <a:ext cx="956" cy="1084"/>
              <a:chOff x="4233" y="2256"/>
              <a:chExt cx="2374" cy="4346"/>
            </a:xfrm>
          </p:grpSpPr>
          <p:sp>
            <p:nvSpPr>
              <p:cNvPr id="78" name="Arc 20"/>
              <p:cNvSpPr/>
              <p:nvPr/>
            </p:nvSpPr>
            <p:spPr bwMode="auto">
              <a:xfrm>
                <a:off x="4233" y="2256"/>
                <a:ext cx="1740" cy="2445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1600"/>
                  <a:gd name="T2" fmla="*/ 21600 w 21600"/>
                  <a:gd name="T3" fmla="*/ 21600 h 21600"/>
                  <a:gd name="T4" fmla="*/ 0 w 2160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76200">
                <a:solidFill>
                  <a:srgbClr val="80808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79" name="Arc 21"/>
              <p:cNvSpPr/>
              <p:nvPr/>
            </p:nvSpPr>
            <p:spPr bwMode="auto">
              <a:xfrm flipH="1" flipV="1">
                <a:off x="5961" y="4502"/>
                <a:ext cx="646" cy="2100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1600"/>
                  <a:gd name="T2" fmla="*/ 21600 w 21600"/>
                  <a:gd name="T3" fmla="*/ 21600 h 21600"/>
                  <a:gd name="T4" fmla="*/ 0 w 2160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76200">
                <a:solidFill>
                  <a:srgbClr val="80808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p>
                <a:endParaRPr lang="zh-CN" altLang="en-US"/>
              </a:p>
            </p:txBody>
          </p:sp>
        </p:grpSp>
        <p:grpSp>
          <p:nvGrpSpPr>
            <p:cNvPr id="80" name="Group 22"/>
            <p:cNvGrpSpPr/>
            <p:nvPr/>
          </p:nvGrpSpPr>
          <p:grpSpPr bwMode="auto">
            <a:xfrm rot="2202031">
              <a:off x="3312" y="0"/>
              <a:ext cx="328" cy="2885"/>
              <a:chOff x="7884" y="924"/>
              <a:chExt cx="558" cy="5217"/>
            </a:xfrm>
          </p:grpSpPr>
          <p:sp>
            <p:nvSpPr>
              <p:cNvPr id="81" name="Rectangle 23"/>
              <p:cNvSpPr>
                <a:spLocks noChangeArrowheads="1"/>
              </p:cNvSpPr>
              <p:nvPr/>
            </p:nvSpPr>
            <p:spPr bwMode="auto">
              <a:xfrm>
                <a:off x="7944" y="1551"/>
                <a:ext cx="430" cy="1935"/>
              </a:xfrm>
              <a:prstGeom prst="rect">
                <a:avLst/>
              </a:prstGeom>
              <a:gradFill rotWithShape="0">
                <a:gsLst>
                  <a:gs pos="0">
                    <a:srgbClr val="663300">
                      <a:gamma/>
                      <a:tint val="18039"/>
                      <a:invGamma/>
                    </a:srgbClr>
                  </a:gs>
                  <a:gs pos="100000">
                    <a:srgbClr val="663300"/>
                  </a:gs>
                </a:gsLst>
                <a:lin ang="2700000" scaled="1"/>
              </a:gradFill>
              <a:ln w="19050">
                <a:solidFill>
                  <a:srgbClr val="000000"/>
                </a:solidFill>
                <a:miter lim="800000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82" name="AutoShape 24"/>
              <p:cNvSpPr>
                <a:spLocks noChangeArrowheads="1"/>
              </p:cNvSpPr>
              <p:nvPr/>
            </p:nvSpPr>
            <p:spPr bwMode="auto">
              <a:xfrm flipV="1">
                <a:off x="7950" y="1425"/>
                <a:ext cx="420" cy="123"/>
              </a:xfrm>
              <a:custGeom>
                <a:avLst/>
                <a:gdLst>
                  <a:gd name="G0" fmla="+- 5400 0 0"/>
                  <a:gd name="G1" fmla="+- 21600 0 5400"/>
                  <a:gd name="G2" fmla="*/ 5400 1 2"/>
                  <a:gd name="G3" fmla="+- 21600 0 G2"/>
                  <a:gd name="G4" fmla="+/ 5400 21600 2"/>
                  <a:gd name="G5" fmla="+/ G1 0 2"/>
                  <a:gd name="G6" fmla="*/ 21600 21600 5400"/>
                  <a:gd name="G7" fmla="*/ G6 1 2"/>
                  <a:gd name="G8" fmla="+- 21600 0 G7"/>
                  <a:gd name="G9" fmla="*/ 21600 1 2"/>
                  <a:gd name="G10" fmla="+- 5400 0 G9"/>
                  <a:gd name="G11" fmla="?: G10 G8 0"/>
                  <a:gd name="G12" fmla="?: G10 G7 21600"/>
                  <a:gd name="T0" fmla="*/ 18900 w 21600"/>
                  <a:gd name="T1" fmla="*/ 10800 h 21600"/>
                  <a:gd name="T2" fmla="*/ 10800 w 21600"/>
                  <a:gd name="T3" fmla="*/ 21600 h 21600"/>
                  <a:gd name="T4" fmla="*/ 2700 w 21600"/>
                  <a:gd name="T5" fmla="*/ 10800 h 21600"/>
                  <a:gd name="T6" fmla="*/ 10800 w 21600"/>
                  <a:gd name="T7" fmla="*/ 0 h 21600"/>
                  <a:gd name="T8" fmla="*/ 4500 w 21600"/>
                  <a:gd name="T9" fmla="*/ 4500 h 21600"/>
                  <a:gd name="T10" fmla="*/ 17100 w 21600"/>
                  <a:gd name="T11" fmla="*/ 171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0" y="0"/>
                    </a:moveTo>
                    <a:lnTo>
                      <a:pt x="5400" y="21600"/>
                    </a:lnTo>
                    <a:lnTo>
                      <a:pt x="1620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000000"/>
              </a:solidFill>
              <a:ln w="19050">
                <a:solidFill>
                  <a:srgbClr val="000000"/>
                </a:solidFill>
                <a:miter lim="800000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83" name="Rectangle 25"/>
              <p:cNvSpPr>
                <a:spLocks noChangeArrowheads="1"/>
              </p:cNvSpPr>
              <p:nvPr/>
            </p:nvSpPr>
            <p:spPr bwMode="auto">
              <a:xfrm>
                <a:off x="7884" y="3486"/>
                <a:ext cx="556" cy="195"/>
              </a:xfrm>
              <a:prstGeom prst="rect">
                <a:avLst/>
              </a:prstGeom>
              <a:gradFill rotWithShape="0">
                <a:gsLst>
                  <a:gs pos="0">
                    <a:srgbClr val="996600"/>
                  </a:gs>
                  <a:gs pos="100000">
                    <a:srgbClr val="996600">
                      <a:gamma/>
                      <a:shade val="46275"/>
                      <a:invGamma/>
                    </a:srgbClr>
                  </a:gs>
                </a:gsLst>
                <a:lin ang="2700000" scaled="1"/>
              </a:gradFill>
              <a:ln w="19050">
                <a:solidFill>
                  <a:srgbClr val="000000"/>
                </a:solidFill>
                <a:miter lim="800000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84" name="Rectangle 26"/>
              <p:cNvSpPr>
                <a:spLocks noChangeArrowheads="1"/>
              </p:cNvSpPr>
              <p:nvPr/>
            </p:nvSpPr>
            <p:spPr bwMode="auto">
              <a:xfrm>
                <a:off x="7886" y="3681"/>
                <a:ext cx="556" cy="114"/>
              </a:xfrm>
              <a:prstGeom prst="rect">
                <a:avLst/>
              </a:prstGeom>
              <a:solidFill>
                <a:srgbClr val="000000"/>
              </a:solidFill>
              <a:ln w="19050">
                <a:solidFill>
                  <a:srgbClr val="000000"/>
                </a:solidFill>
                <a:miter lim="800000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85" name="Rectangle 27"/>
              <p:cNvSpPr>
                <a:spLocks noChangeArrowheads="1"/>
              </p:cNvSpPr>
              <p:nvPr/>
            </p:nvSpPr>
            <p:spPr bwMode="auto">
              <a:xfrm>
                <a:off x="8048" y="3795"/>
                <a:ext cx="240" cy="63"/>
              </a:xfrm>
              <a:prstGeom prst="rect">
                <a:avLst/>
              </a:prstGeom>
              <a:solidFill>
                <a:srgbClr val="000000"/>
              </a:solidFill>
              <a:ln w="19050">
                <a:solidFill>
                  <a:srgbClr val="000000"/>
                </a:solidFill>
                <a:miter lim="800000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86" name="Rectangle 28"/>
              <p:cNvSpPr>
                <a:spLocks noChangeArrowheads="1"/>
              </p:cNvSpPr>
              <p:nvPr/>
            </p:nvSpPr>
            <p:spPr bwMode="auto">
              <a:xfrm>
                <a:off x="8104" y="3861"/>
                <a:ext cx="136" cy="708"/>
              </a:xfrm>
              <a:prstGeom prst="rect">
                <a:avLst/>
              </a:prstGeom>
              <a:solidFill>
                <a:srgbClr val="C0C0C0"/>
              </a:solidFill>
              <a:ln w="19050">
                <a:solidFill>
                  <a:srgbClr val="000000"/>
                </a:solidFill>
                <a:miter lim="800000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87" name="Rectangle 29"/>
              <p:cNvSpPr>
                <a:spLocks noChangeArrowheads="1"/>
              </p:cNvSpPr>
              <p:nvPr/>
            </p:nvSpPr>
            <p:spPr bwMode="auto">
              <a:xfrm>
                <a:off x="8084" y="4569"/>
                <a:ext cx="178" cy="936"/>
              </a:xfrm>
              <a:prstGeom prst="rect">
                <a:avLst/>
              </a:prstGeom>
              <a:solidFill>
                <a:srgbClr val="C0C0C0"/>
              </a:solidFill>
              <a:ln w="19050">
                <a:solidFill>
                  <a:srgbClr val="000000"/>
                </a:solidFill>
                <a:miter lim="800000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88" name="AutoShape 30"/>
              <p:cNvSpPr>
                <a:spLocks noChangeArrowheads="1"/>
              </p:cNvSpPr>
              <p:nvPr/>
            </p:nvSpPr>
            <p:spPr bwMode="auto">
              <a:xfrm>
                <a:off x="8114" y="5511"/>
                <a:ext cx="116" cy="630"/>
              </a:xfrm>
              <a:custGeom>
                <a:avLst/>
                <a:gdLst>
                  <a:gd name="G0" fmla="+- 8193 0 0"/>
                  <a:gd name="G1" fmla="+- 21600 0 8193"/>
                  <a:gd name="G2" fmla="*/ 8193 1 2"/>
                  <a:gd name="G3" fmla="+- 21600 0 G2"/>
                  <a:gd name="G4" fmla="+/ 8193 21600 2"/>
                  <a:gd name="G5" fmla="+/ G1 0 2"/>
                  <a:gd name="G6" fmla="*/ 21600 21600 8193"/>
                  <a:gd name="G7" fmla="*/ G6 1 2"/>
                  <a:gd name="G8" fmla="+- 21600 0 G7"/>
                  <a:gd name="G9" fmla="*/ 21600 1 2"/>
                  <a:gd name="G10" fmla="+- 8193 0 G9"/>
                  <a:gd name="G11" fmla="?: G10 G8 0"/>
                  <a:gd name="G12" fmla="?: G10 G7 21600"/>
                  <a:gd name="T0" fmla="*/ 17503 w 21600"/>
                  <a:gd name="T1" fmla="*/ 10800 h 21600"/>
                  <a:gd name="T2" fmla="*/ 10800 w 21600"/>
                  <a:gd name="T3" fmla="*/ 21600 h 21600"/>
                  <a:gd name="T4" fmla="*/ 4097 w 21600"/>
                  <a:gd name="T5" fmla="*/ 10800 h 21600"/>
                  <a:gd name="T6" fmla="*/ 10800 w 21600"/>
                  <a:gd name="T7" fmla="*/ 0 h 21600"/>
                  <a:gd name="T8" fmla="*/ 5897 w 21600"/>
                  <a:gd name="T9" fmla="*/ 5897 h 21600"/>
                  <a:gd name="T10" fmla="*/ 15703 w 21600"/>
                  <a:gd name="T11" fmla="*/ 15703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0" y="0"/>
                    </a:moveTo>
                    <a:lnTo>
                      <a:pt x="8193" y="21600"/>
                    </a:lnTo>
                    <a:lnTo>
                      <a:pt x="13407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C0C0C0"/>
              </a:solidFill>
              <a:ln w="19050">
                <a:solidFill>
                  <a:srgbClr val="000000"/>
                </a:solidFill>
                <a:miter lim="800000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89" name="Rectangle 31"/>
              <p:cNvSpPr>
                <a:spLocks noChangeArrowheads="1"/>
              </p:cNvSpPr>
              <p:nvPr/>
            </p:nvSpPr>
            <p:spPr bwMode="auto">
              <a:xfrm>
                <a:off x="8070" y="924"/>
                <a:ext cx="182" cy="507"/>
              </a:xfrm>
              <a:prstGeom prst="rect">
                <a:avLst/>
              </a:prstGeom>
              <a:solidFill>
                <a:srgbClr val="969696"/>
              </a:solidFill>
              <a:ln w="19050">
                <a:solidFill>
                  <a:srgbClr val="000000"/>
                </a:solidFill>
                <a:miter lim="800000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90" name="Line 32"/>
              <p:cNvSpPr>
                <a:spLocks noChangeShapeType="1"/>
              </p:cNvSpPr>
              <p:nvPr/>
            </p:nvSpPr>
            <p:spPr bwMode="auto">
              <a:xfrm>
                <a:off x="8124" y="981"/>
                <a:ext cx="120" cy="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91" name="Line 33"/>
              <p:cNvSpPr>
                <a:spLocks noChangeShapeType="1"/>
              </p:cNvSpPr>
              <p:nvPr/>
            </p:nvSpPr>
            <p:spPr bwMode="auto">
              <a:xfrm>
                <a:off x="8120" y="1056"/>
                <a:ext cx="120" cy="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92" name="Line 34"/>
              <p:cNvSpPr>
                <a:spLocks noChangeShapeType="1"/>
              </p:cNvSpPr>
              <p:nvPr/>
            </p:nvSpPr>
            <p:spPr bwMode="auto">
              <a:xfrm>
                <a:off x="8124" y="1131"/>
                <a:ext cx="120" cy="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93" name="Line 35"/>
              <p:cNvSpPr>
                <a:spLocks noChangeShapeType="1"/>
              </p:cNvSpPr>
              <p:nvPr/>
            </p:nvSpPr>
            <p:spPr bwMode="auto">
              <a:xfrm>
                <a:off x="8124" y="1185"/>
                <a:ext cx="120" cy="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94" name="Line 36"/>
              <p:cNvSpPr>
                <a:spLocks noChangeShapeType="1"/>
              </p:cNvSpPr>
              <p:nvPr/>
            </p:nvSpPr>
            <p:spPr bwMode="auto">
              <a:xfrm>
                <a:off x="8124" y="1254"/>
                <a:ext cx="120" cy="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95" name="Line 37"/>
              <p:cNvSpPr>
                <a:spLocks noChangeShapeType="1"/>
              </p:cNvSpPr>
              <p:nvPr/>
            </p:nvSpPr>
            <p:spPr bwMode="auto">
              <a:xfrm>
                <a:off x="8130" y="1320"/>
                <a:ext cx="120" cy="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96" name="Line 38"/>
              <p:cNvSpPr>
                <a:spLocks noChangeShapeType="1"/>
              </p:cNvSpPr>
              <p:nvPr/>
            </p:nvSpPr>
            <p:spPr bwMode="auto">
              <a:xfrm>
                <a:off x="8124" y="1380"/>
                <a:ext cx="120" cy="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97" name="Line 39"/>
              <p:cNvSpPr>
                <a:spLocks noChangeShapeType="1"/>
              </p:cNvSpPr>
              <p:nvPr/>
            </p:nvSpPr>
            <p:spPr bwMode="auto">
              <a:xfrm>
                <a:off x="8074" y="1350"/>
                <a:ext cx="120" cy="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98" name="Line 40"/>
              <p:cNvSpPr>
                <a:spLocks noChangeShapeType="1"/>
              </p:cNvSpPr>
              <p:nvPr/>
            </p:nvSpPr>
            <p:spPr bwMode="auto">
              <a:xfrm>
                <a:off x="8076" y="1281"/>
                <a:ext cx="120" cy="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99" name="Line 41"/>
              <p:cNvSpPr>
                <a:spLocks noChangeShapeType="1"/>
              </p:cNvSpPr>
              <p:nvPr/>
            </p:nvSpPr>
            <p:spPr bwMode="auto">
              <a:xfrm>
                <a:off x="8076" y="1221"/>
                <a:ext cx="120" cy="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00" name="Line 42"/>
              <p:cNvSpPr>
                <a:spLocks noChangeShapeType="1"/>
              </p:cNvSpPr>
              <p:nvPr/>
            </p:nvSpPr>
            <p:spPr bwMode="auto">
              <a:xfrm>
                <a:off x="8072" y="1161"/>
                <a:ext cx="120" cy="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01" name="Line 43"/>
              <p:cNvSpPr>
                <a:spLocks noChangeShapeType="1"/>
              </p:cNvSpPr>
              <p:nvPr/>
            </p:nvSpPr>
            <p:spPr bwMode="auto">
              <a:xfrm>
                <a:off x="8072" y="1023"/>
                <a:ext cx="120" cy="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02" name="Line 44"/>
              <p:cNvSpPr>
                <a:spLocks noChangeShapeType="1"/>
              </p:cNvSpPr>
              <p:nvPr/>
            </p:nvSpPr>
            <p:spPr bwMode="auto">
              <a:xfrm>
                <a:off x="8076" y="1092"/>
                <a:ext cx="120" cy="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03" name="Rectangle 45"/>
              <p:cNvSpPr>
                <a:spLocks noChangeArrowheads="1"/>
              </p:cNvSpPr>
              <p:nvPr/>
            </p:nvSpPr>
            <p:spPr bwMode="auto">
              <a:xfrm>
                <a:off x="8110" y="3483"/>
                <a:ext cx="90" cy="195"/>
              </a:xfrm>
              <a:prstGeom prst="rect">
                <a:avLst/>
              </a:prstGeom>
              <a:gradFill rotWithShape="0">
                <a:gsLst>
                  <a:gs pos="0">
                    <a:srgbClr val="CC9900"/>
                  </a:gs>
                  <a:gs pos="100000">
                    <a:srgbClr val="CC9900">
                      <a:gamma/>
                      <a:shade val="46275"/>
                      <a:invGamma/>
                    </a:srgbClr>
                  </a:gs>
                </a:gsLst>
                <a:lin ang="2700000" scaled="1"/>
              </a:gradFill>
              <a:ln w="19050">
                <a:solidFill>
                  <a:srgbClr val="000000"/>
                </a:solidFill>
                <a:miter lim="800000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04" name="Line 46"/>
              <p:cNvSpPr>
                <a:spLocks noChangeShapeType="1"/>
              </p:cNvSpPr>
              <p:nvPr/>
            </p:nvSpPr>
            <p:spPr bwMode="auto">
              <a:xfrm>
                <a:off x="7892" y="3612"/>
                <a:ext cx="210" cy="0"/>
              </a:xfrm>
              <a:prstGeom prst="line">
                <a:avLst/>
              </a:prstGeom>
              <a:noFill/>
              <a:ln w="19050">
                <a:solidFill>
                  <a:srgbClr val="9966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05" name="Line 47"/>
              <p:cNvSpPr>
                <a:spLocks noChangeShapeType="1"/>
              </p:cNvSpPr>
              <p:nvPr/>
            </p:nvSpPr>
            <p:spPr bwMode="auto">
              <a:xfrm>
                <a:off x="7888" y="3570"/>
                <a:ext cx="210" cy="0"/>
              </a:xfrm>
              <a:prstGeom prst="line">
                <a:avLst/>
              </a:prstGeom>
              <a:noFill/>
              <a:ln w="19050">
                <a:solidFill>
                  <a:srgbClr val="9966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06" name="Line 48"/>
              <p:cNvSpPr>
                <a:spLocks noChangeShapeType="1"/>
              </p:cNvSpPr>
              <p:nvPr/>
            </p:nvSpPr>
            <p:spPr bwMode="auto">
              <a:xfrm>
                <a:off x="7888" y="3528"/>
                <a:ext cx="210" cy="0"/>
              </a:xfrm>
              <a:prstGeom prst="line">
                <a:avLst/>
              </a:prstGeom>
              <a:noFill/>
              <a:ln w="19050">
                <a:solidFill>
                  <a:srgbClr val="9966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07" name="Line 49"/>
              <p:cNvSpPr>
                <a:spLocks noChangeShapeType="1"/>
              </p:cNvSpPr>
              <p:nvPr/>
            </p:nvSpPr>
            <p:spPr bwMode="auto">
              <a:xfrm>
                <a:off x="7892" y="3648"/>
                <a:ext cx="210" cy="0"/>
              </a:xfrm>
              <a:prstGeom prst="line">
                <a:avLst/>
              </a:prstGeom>
              <a:noFill/>
              <a:ln w="19050">
                <a:solidFill>
                  <a:srgbClr val="9966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08" name="Line 50"/>
              <p:cNvSpPr>
                <a:spLocks noChangeShapeType="1"/>
              </p:cNvSpPr>
              <p:nvPr/>
            </p:nvSpPr>
            <p:spPr bwMode="auto">
              <a:xfrm>
                <a:off x="8214" y="3573"/>
                <a:ext cx="210" cy="0"/>
              </a:xfrm>
              <a:prstGeom prst="line">
                <a:avLst/>
              </a:prstGeom>
              <a:noFill/>
              <a:ln w="19050">
                <a:solidFill>
                  <a:srgbClr val="9966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09" name="Line 51"/>
              <p:cNvSpPr>
                <a:spLocks noChangeShapeType="1"/>
              </p:cNvSpPr>
              <p:nvPr/>
            </p:nvSpPr>
            <p:spPr bwMode="auto">
              <a:xfrm>
                <a:off x="8214" y="3531"/>
                <a:ext cx="210" cy="0"/>
              </a:xfrm>
              <a:prstGeom prst="line">
                <a:avLst/>
              </a:prstGeom>
              <a:noFill/>
              <a:ln w="19050">
                <a:solidFill>
                  <a:srgbClr val="9966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10" name="Line 52"/>
              <p:cNvSpPr>
                <a:spLocks noChangeShapeType="1"/>
              </p:cNvSpPr>
              <p:nvPr/>
            </p:nvSpPr>
            <p:spPr bwMode="auto">
              <a:xfrm>
                <a:off x="8214" y="3609"/>
                <a:ext cx="210" cy="0"/>
              </a:xfrm>
              <a:prstGeom prst="line">
                <a:avLst/>
              </a:prstGeom>
              <a:noFill/>
              <a:ln w="19050">
                <a:solidFill>
                  <a:srgbClr val="9966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11" name="Line 53"/>
              <p:cNvSpPr>
                <a:spLocks noChangeShapeType="1"/>
              </p:cNvSpPr>
              <p:nvPr/>
            </p:nvSpPr>
            <p:spPr bwMode="auto">
              <a:xfrm>
                <a:off x="8208" y="3645"/>
                <a:ext cx="224" cy="0"/>
              </a:xfrm>
              <a:prstGeom prst="line">
                <a:avLst/>
              </a:prstGeom>
              <a:noFill/>
              <a:ln w="19050">
                <a:solidFill>
                  <a:srgbClr val="9966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p>
                <a:endParaRPr lang="zh-CN" altLang="en-US"/>
              </a:p>
            </p:txBody>
          </p:sp>
        </p:grpSp>
      </p:grpSp>
      <p:sp>
        <p:nvSpPr>
          <p:cNvPr id="112" name="Rectangle 54"/>
          <p:cNvSpPr>
            <a:spLocks noChangeArrowheads="1"/>
          </p:cNvSpPr>
          <p:nvPr/>
        </p:nvSpPr>
        <p:spPr bwMode="auto">
          <a:xfrm>
            <a:off x="3072130" y="4469130"/>
            <a:ext cx="1292225" cy="144145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p>
            <a:endParaRPr lang="zh-CN" altLang="en-US"/>
          </a:p>
        </p:txBody>
      </p:sp>
      <p:sp>
        <p:nvSpPr>
          <p:cNvPr id="113" name="Line 55"/>
          <p:cNvSpPr>
            <a:spLocks noChangeShapeType="1"/>
          </p:cNvSpPr>
          <p:nvPr/>
        </p:nvSpPr>
        <p:spPr bwMode="auto">
          <a:xfrm flipV="1">
            <a:off x="3444875" y="4032250"/>
            <a:ext cx="0" cy="46926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p>
            <a:endParaRPr lang="zh-CN" altLang="en-US"/>
          </a:p>
        </p:txBody>
      </p:sp>
      <p:sp>
        <p:nvSpPr>
          <p:cNvPr id="114" name="Rectangle 56"/>
          <p:cNvSpPr>
            <a:spLocks noChangeArrowheads="1"/>
          </p:cNvSpPr>
          <p:nvPr/>
        </p:nvSpPr>
        <p:spPr bwMode="auto">
          <a:xfrm>
            <a:off x="3637915" y="4370705"/>
            <a:ext cx="660400" cy="69850"/>
          </a:xfrm>
          <a:prstGeom prst="rect">
            <a:avLst/>
          </a:prstGeom>
          <a:solidFill>
            <a:srgbClr val="FFFFCC"/>
          </a:solidFill>
          <a:ln w="38100">
            <a:solidFill>
              <a:srgbClr val="996633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p>
            <a:endParaRPr lang="zh-CN" altLang="en-US"/>
          </a:p>
        </p:txBody>
      </p:sp>
      <p:grpSp>
        <p:nvGrpSpPr>
          <p:cNvPr id="115" name="Group 57"/>
          <p:cNvGrpSpPr/>
          <p:nvPr/>
        </p:nvGrpSpPr>
        <p:grpSpPr bwMode="auto">
          <a:xfrm rot="0">
            <a:off x="2825750" y="3526155"/>
            <a:ext cx="895985" cy="762635"/>
            <a:chOff x="2243" y="2391"/>
            <a:chExt cx="346" cy="427"/>
          </a:xfrm>
        </p:grpSpPr>
        <p:sp>
          <p:nvSpPr>
            <p:cNvPr id="116" name="Arc 58"/>
            <p:cNvSpPr/>
            <p:nvPr/>
          </p:nvSpPr>
          <p:spPr bwMode="auto">
            <a:xfrm rot="14143023" flipH="1">
              <a:off x="2204" y="2671"/>
              <a:ext cx="212" cy="62"/>
            </a:xfrm>
            <a:custGeom>
              <a:avLst/>
              <a:gdLst>
                <a:gd name="G0" fmla="+- 21600 0 0"/>
                <a:gd name="G1" fmla="+- 21600 0 0"/>
                <a:gd name="G2" fmla="+- 21600 0 0"/>
                <a:gd name="T0" fmla="*/ 0 w 43200"/>
                <a:gd name="T1" fmla="*/ 21599 h 21600"/>
                <a:gd name="T2" fmla="*/ 43200 w 43200"/>
                <a:gd name="T3" fmla="*/ 21600 h 21600"/>
                <a:gd name="T4" fmla="*/ 21600 w 432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200" h="21600" fill="none" extrusionOk="0">
                  <a:moveTo>
                    <a:pt x="0" y="21599"/>
                  </a:moveTo>
                  <a:cubicBezTo>
                    <a:pt x="0" y="9670"/>
                    <a:pt x="9671" y="-1"/>
                    <a:pt x="21600" y="0"/>
                  </a:cubicBezTo>
                  <a:cubicBezTo>
                    <a:pt x="33529" y="0"/>
                    <a:pt x="43200" y="9670"/>
                    <a:pt x="43200" y="21600"/>
                  </a:cubicBezTo>
                </a:path>
                <a:path w="43200" h="21600" stroke="0" extrusionOk="0">
                  <a:moveTo>
                    <a:pt x="0" y="21599"/>
                  </a:moveTo>
                  <a:cubicBezTo>
                    <a:pt x="0" y="9670"/>
                    <a:pt x="9671" y="-1"/>
                    <a:pt x="21600" y="0"/>
                  </a:cubicBezTo>
                  <a:cubicBezTo>
                    <a:pt x="33529" y="0"/>
                    <a:pt x="43200" y="9670"/>
                    <a:pt x="43200" y="21600"/>
                  </a:cubicBezTo>
                  <a:lnTo>
                    <a:pt x="21600" y="21600"/>
                  </a:lnTo>
                  <a:close/>
                </a:path>
              </a:pathLst>
            </a:custGeom>
            <a:noFill/>
            <a:ln w="1905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p>
              <a:endParaRPr lang="zh-CN" altLang="en-US"/>
            </a:p>
          </p:txBody>
        </p:sp>
        <p:sp>
          <p:nvSpPr>
            <p:cNvPr id="117" name="Arc 59"/>
            <p:cNvSpPr/>
            <p:nvPr/>
          </p:nvSpPr>
          <p:spPr bwMode="auto">
            <a:xfrm rot="14140503" flipH="1">
              <a:off x="2221" y="2631"/>
              <a:ext cx="267" cy="79"/>
            </a:xfrm>
            <a:custGeom>
              <a:avLst/>
              <a:gdLst>
                <a:gd name="G0" fmla="+- 21600 0 0"/>
                <a:gd name="G1" fmla="+- 21600 0 0"/>
                <a:gd name="G2" fmla="+- 21600 0 0"/>
                <a:gd name="T0" fmla="*/ 0 w 43200"/>
                <a:gd name="T1" fmla="*/ 21599 h 21600"/>
                <a:gd name="T2" fmla="*/ 43200 w 43200"/>
                <a:gd name="T3" fmla="*/ 21600 h 21600"/>
                <a:gd name="T4" fmla="*/ 21600 w 432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200" h="21600" fill="none" extrusionOk="0">
                  <a:moveTo>
                    <a:pt x="0" y="21599"/>
                  </a:moveTo>
                  <a:cubicBezTo>
                    <a:pt x="0" y="9670"/>
                    <a:pt x="9671" y="-1"/>
                    <a:pt x="21600" y="0"/>
                  </a:cubicBezTo>
                  <a:cubicBezTo>
                    <a:pt x="33529" y="0"/>
                    <a:pt x="43200" y="9670"/>
                    <a:pt x="43200" y="21600"/>
                  </a:cubicBezTo>
                </a:path>
                <a:path w="43200" h="21600" stroke="0" extrusionOk="0">
                  <a:moveTo>
                    <a:pt x="0" y="21599"/>
                  </a:moveTo>
                  <a:cubicBezTo>
                    <a:pt x="0" y="9670"/>
                    <a:pt x="9671" y="-1"/>
                    <a:pt x="21600" y="0"/>
                  </a:cubicBezTo>
                  <a:cubicBezTo>
                    <a:pt x="33529" y="0"/>
                    <a:pt x="43200" y="9670"/>
                    <a:pt x="43200" y="21600"/>
                  </a:cubicBezTo>
                  <a:lnTo>
                    <a:pt x="21600" y="21600"/>
                  </a:lnTo>
                  <a:close/>
                </a:path>
              </a:pathLst>
            </a:custGeom>
            <a:noFill/>
            <a:ln w="1905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p>
              <a:endParaRPr lang="zh-CN" altLang="en-US"/>
            </a:p>
          </p:txBody>
        </p:sp>
        <p:sp>
          <p:nvSpPr>
            <p:cNvPr id="118" name="Arc 60"/>
            <p:cNvSpPr/>
            <p:nvPr/>
          </p:nvSpPr>
          <p:spPr bwMode="auto">
            <a:xfrm rot="14123751" flipH="1">
              <a:off x="2262" y="2591"/>
              <a:ext cx="290" cy="85"/>
            </a:xfrm>
            <a:custGeom>
              <a:avLst/>
              <a:gdLst>
                <a:gd name="G0" fmla="+- 21600 0 0"/>
                <a:gd name="G1" fmla="+- 21600 0 0"/>
                <a:gd name="G2" fmla="+- 21600 0 0"/>
                <a:gd name="T0" fmla="*/ 0 w 43200"/>
                <a:gd name="T1" fmla="*/ 21599 h 21600"/>
                <a:gd name="T2" fmla="*/ 43200 w 43200"/>
                <a:gd name="T3" fmla="*/ 21600 h 21600"/>
                <a:gd name="T4" fmla="*/ 21600 w 432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200" h="21600" fill="none" extrusionOk="0">
                  <a:moveTo>
                    <a:pt x="0" y="21599"/>
                  </a:moveTo>
                  <a:cubicBezTo>
                    <a:pt x="0" y="9670"/>
                    <a:pt x="9671" y="-1"/>
                    <a:pt x="21600" y="0"/>
                  </a:cubicBezTo>
                  <a:cubicBezTo>
                    <a:pt x="33529" y="0"/>
                    <a:pt x="43200" y="9670"/>
                    <a:pt x="43200" y="21600"/>
                  </a:cubicBezTo>
                </a:path>
                <a:path w="43200" h="21600" stroke="0" extrusionOk="0">
                  <a:moveTo>
                    <a:pt x="0" y="21599"/>
                  </a:moveTo>
                  <a:cubicBezTo>
                    <a:pt x="0" y="9670"/>
                    <a:pt x="9671" y="-1"/>
                    <a:pt x="21600" y="0"/>
                  </a:cubicBezTo>
                  <a:cubicBezTo>
                    <a:pt x="33529" y="0"/>
                    <a:pt x="43200" y="9670"/>
                    <a:pt x="43200" y="21600"/>
                  </a:cubicBezTo>
                  <a:lnTo>
                    <a:pt x="21600" y="21600"/>
                  </a:lnTo>
                  <a:close/>
                </a:path>
              </a:pathLst>
            </a:custGeom>
            <a:noFill/>
            <a:ln w="1905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p>
              <a:endParaRPr lang="zh-CN" altLang="en-US"/>
            </a:p>
          </p:txBody>
        </p:sp>
        <p:sp>
          <p:nvSpPr>
            <p:cNvPr id="119" name="Arc 61"/>
            <p:cNvSpPr/>
            <p:nvPr/>
          </p:nvSpPr>
          <p:spPr bwMode="auto">
            <a:xfrm rot="14130057" flipH="1">
              <a:off x="2301" y="2552"/>
              <a:ext cx="326" cy="96"/>
            </a:xfrm>
            <a:custGeom>
              <a:avLst/>
              <a:gdLst>
                <a:gd name="G0" fmla="+- 21600 0 0"/>
                <a:gd name="G1" fmla="+- 21600 0 0"/>
                <a:gd name="G2" fmla="+- 21600 0 0"/>
                <a:gd name="T0" fmla="*/ 0 w 43200"/>
                <a:gd name="T1" fmla="*/ 21599 h 21600"/>
                <a:gd name="T2" fmla="*/ 43200 w 43200"/>
                <a:gd name="T3" fmla="*/ 21600 h 21600"/>
                <a:gd name="T4" fmla="*/ 21600 w 432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200" h="21600" fill="none" extrusionOk="0">
                  <a:moveTo>
                    <a:pt x="0" y="21599"/>
                  </a:moveTo>
                  <a:cubicBezTo>
                    <a:pt x="0" y="9670"/>
                    <a:pt x="9671" y="-1"/>
                    <a:pt x="21600" y="0"/>
                  </a:cubicBezTo>
                  <a:cubicBezTo>
                    <a:pt x="33529" y="0"/>
                    <a:pt x="43200" y="9670"/>
                    <a:pt x="43200" y="21600"/>
                  </a:cubicBezTo>
                </a:path>
                <a:path w="43200" h="21600" stroke="0" extrusionOk="0">
                  <a:moveTo>
                    <a:pt x="0" y="21599"/>
                  </a:moveTo>
                  <a:cubicBezTo>
                    <a:pt x="0" y="9670"/>
                    <a:pt x="9671" y="-1"/>
                    <a:pt x="21600" y="0"/>
                  </a:cubicBezTo>
                  <a:cubicBezTo>
                    <a:pt x="33529" y="0"/>
                    <a:pt x="43200" y="9670"/>
                    <a:pt x="43200" y="21600"/>
                  </a:cubicBezTo>
                  <a:lnTo>
                    <a:pt x="21600" y="21600"/>
                  </a:lnTo>
                  <a:close/>
                </a:path>
              </a:pathLst>
            </a:custGeom>
            <a:noFill/>
            <a:ln w="1905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p>
              <a:endParaRPr lang="zh-CN" altLang="en-US"/>
            </a:p>
          </p:txBody>
        </p:sp>
        <p:sp>
          <p:nvSpPr>
            <p:cNvPr id="120" name="Arc 62"/>
            <p:cNvSpPr/>
            <p:nvPr/>
          </p:nvSpPr>
          <p:spPr bwMode="auto">
            <a:xfrm rot="14130057" flipH="1">
              <a:off x="2378" y="2506"/>
              <a:ext cx="325" cy="96"/>
            </a:xfrm>
            <a:custGeom>
              <a:avLst/>
              <a:gdLst>
                <a:gd name="G0" fmla="+- 21600 0 0"/>
                <a:gd name="G1" fmla="+- 21600 0 0"/>
                <a:gd name="G2" fmla="+- 21600 0 0"/>
                <a:gd name="T0" fmla="*/ 0 w 43200"/>
                <a:gd name="T1" fmla="*/ 21599 h 21600"/>
                <a:gd name="T2" fmla="*/ 43200 w 43200"/>
                <a:gd name="T3" fmla="*/ 21600 h 21600"/>
                <a:gd name="T4" fmla="*/ 21600 w 432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200" h="21600" fill="none" extrusionOk="0">
                  <a:moveTo>
                    <a:pt x="0" y="21599"/>
                  </a:moveTo>
                  <a:cubicBezTo>
                    <a:pt x="0" y="9670"/>
                    <a:pt x="9671" y="-1"/>
                    <a:pt x="21600" y="0"/>
                  </a:cubicBezTo>
                  <a:cubicBezTo>
                    <a:pt x="33529" y="0"/>
                    <a:pt x="43200" y="9670"/>
                    <a:pt x="43200" y="21600"/>
                  </a:cubicBezTo>
                </a:path>
                <a:path w="43200" h="21600" stroke="0" extrusionOk="0">
                  <a:moveTo>
                    <a:pt x="0" y="21599"/>
                  </a:moveTo>
                  <a:cubicBezTo>
                    <a:pt x="0" y="9670"/>
                    <a:pt x="9671" y="-1"/>
                    <a:pt x="21600" y="0"/>
                  </a:cubicBezTo>
                  <a:cubicBezTo>
                    <a:pt x="33529" y="0"/>
                    <a:pt x="43200" y="9670"/>
                    <a:pt x="43200" y="21600"/>
                  </a:cubicBezTo>
                  <a:lnTo>
                    <a:pt x="21600" y="21600"/>
                  </a:lnTo>
                  <a:close/>
                </a:path>
              </a:pathLst>
            </a:custGeom>
            <a:noFill/>
            <a:ln w="762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p>
              <a:endParaRPr lang="zh-CN" altLang="en-US"/>
            </a:p>
          </p:txBody>
        </p:sp>
        <p:sp>
          <p:nvSpPr>
            <p:cNvPr id="121" name="Arc 63"/>
            <p:cNvSpPr/>
            <p:nvPr/>
          </p:nvSpPr>
          <p:spPr bwMode="auto">
            <a:xfrm rot="14143023" flipH="1">
              <a:off x="2181" y="2702"/>
              <a:ext cx="178" cy="53"/>
            </a:xfrm>
            <a:custGeom>
              <a:avLst/>
              <a:gdLst>
                <a:gd name="G0" fmla="+- 21600 0 0"/>
                <a:gd name="G1" fmla="+- 21600 0 0"/>
                <a:gd name="G2" fmla="+- 21600 0 0"/>
                <a:gd name="T0" fmla="*/ 0 w 43200"/>
                <a:gd name="T1" fmla="*/ 21599 h 21600"/>
                <a:gd name="T2" fmla="*/ 43200 w 43200"/>
                <a:gd name="T3" fmla="*/ 21600 h 21600"/>
                <a:gd name="T4" fmla="*/ 21600 w 432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200" h="21600" fill="none" extrusionOk="0">
                  <a:moveTo>
                    <a:pt x="0" y="21599"/>
                  </a:moveTo>
                  <a:cubicBezTo>
                    <a:pt x="0" y="9670"/>
                    <a:pt x="9671" y="-1"/>
                    <a:pt x="21600" y="0"/>
                  </a:cubicBezTo>
                  <a:cubicBezTo>
                    <a:pt x="33529" y="0"/>
                    <a:pt x="43200" y="9670"/>
                    <a:pt x="43200" y="21600"/>
                  </a:cubicBezTo>
                </a:path>
                <a:path w="43200" h="21600" stroke="0" extrusionOk="0">
                  <a:moveTo>
                    <a:pt x="0" y="21599"/>
                  </a:moveTo>
                  <a:cubicBezTo>
                    <a:pt x="0" y="9670"/>
                    <a:pt x="9671" y="-1"/>
                    <a:pt x="21600" y="0"/>
                  </a:cubicBezTo>
                  <a:cubicBezTo>
                    <a:pt x="33529" y="0"/>
                    <a:pt x="43200" y="9670"/>
                    <a:pt x="43200" y="21600"/>
                  </a:cubicBezTo>
                  <a:lnTo>
                    <a:pt x="21600" y="21600"/>
                  </a:lnTo>
                  <a:close/>
                </a:path>
              </a:pathLst>
            </a:custGeom>
            <a:noFill/>
            <a:ln w="1905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p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43125 -0.0405556 " pathEditMode="relative" rAng="0" ptsTypes="">
                                      <p:cBhvr>
                                        <p:cTn id="6" dur="2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" y="-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 bwMode="auto">
          <a:xfrm>
            <a:off x="1369867" y="3760997"/>
            <a:ext cx="3385648" cy="2499468"/>
            <a:chOff x="75" y="243"/>
            <a:chExt cx="2001" cy="2410"/>
          </a:xfrm>
        </p:grpSpPr>
        <p:sp>
          <p:nvSpPr>
            <p:cNvPr id="6" name="Arc 3"/>
            <p:cNvSpPr/>
            <p:nvPr/>
          </p:nvSpPr>
          <p:spPr bwMode="auto">
            <a:xfrm rot="-586119">
              <a:off x="75" y="243"/>
              <a:ext cx="1383" cy="1449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3054"/>
                <a:gd name="T2" fmla="*/ 21551 w 21600"/>
                <a:gd name="T3" fmla="*/ 23054 h 23054"/>
                <a:gd name="T4" fmla="*/ 0 w 21600"/>
                <a:gd name="T5" fmla="*/ 21600 h 230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3054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cubicBezTo>
                    <a:pt x="21600" y="22085"/>
                    <a:pt x="21583" y="22570"/>
                    <a:pt x="21551" y="23054"/>
                  </a:cubicBezTo>
                </a:path>
                <a:path w="21600" h="23054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cubicBezTo>
                    <a:pt x="21600" y="22085"/>
                    <a:pt x="21583" y="22570"/>
                    <a:pt x="21551" y="23054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76200">
              <a:solidFill>
                <a:srgbClr val="80808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" name="Arc 4"/>
            <p:cNvSpPr/>
            <p:nvPr/>
          </p:nvSpPr>
          <p:spPr bwMode="auto">
            <a:xfrm rot="-586119" flipH="1" flipV="1">
              <a:off x="1584" y="1411"/>
              <a:ext cx="492" cy="1242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3155"/>
                <a:gd name="T2" fmla="*/ 21544 w 21600"/>
                <a:gd name="T3" fmla="*/ 23155 h 23155"/>
                <a:gd name="T4" fmla="*/ 0 w 21600"/>
                <a:gd name="T5" fmla="*/ 21600 h 23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3155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cubicBezTo>
                    <a:pt x="21600" y="22118"/>
                    <a:pt x="21581" y="22637"/>
                    <a:pt x="21543" y="23154"/>
                  </a:cubicBezTo>
                </a:path>
                <a:path w="21600" h="23155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cubicBezTo>
                    <a:pt x="21600" y="22118"/>
                    <a:pt x="21581" y="22637"/>
                    <a:pt x="21543" y="23154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76200">
              <a:solidFill>
                <a:srgbClr val="80808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44" name="AutoShape 41"/>
          <p:cNvSpPr>
            <a:spLocks noChangeArrowheads="1"/>
          </p:cNvSpPr>
          <p:nvPr/>
        </p:nvSpPr>
        <p:spPr bwMode="auto">
          <a:xfrm>
            <a:off x="1331516" y="4149224"/>
            <a:ext cx="1440160" cy="914400"/>
          </a:xfrm>
          <a:prstGeom prst="wedgeEllipseCallout">
            <a:avLst>
              <a:gd name="adj1" fmla="val 108603"/>
              <a:gd name="adj2" fmla="val 6584"/>
            </a:avLst>
          </a:prstGeom>
          <a:solidFill>
            <a:srgbClr val="FF99CC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kumimoji="1" lang="zh-CN" altLang="en-US" sz="2000" b="1" dirty="0">
                <a:solidFill>
                  <a:srgbClr val="660033"/>
                </a:solidFill>
                <a:latin typeface="+mj-ea"/>
                <a:ea typeface="+mj-ea"/>
              </a:rPr>
              <a:t>焊锡丝</a:t>
            </a:r>
            <a:endParaRPr kumimoji="1" lang="zh-CN" altLang="en-US" sz="2000" b="1" dirty="0">
              <a:solidFill>
                <a:srgbClr val="660033"/>
              </a:solidFill>
              <a:latin typeface="+mj-ea"/>
              <a:ea typeface="+mj-ea"/>
            </a:endParaRPr>
          </a:p>
        </p:txBody>
      </p:sp>
      <p:sp>
        <p:nvSpPr>
          <p:cNvPr id="45" name="AutoShape 42"/>
          <p:cNvSpPr>
            <a:spLocks noChangeArrowheads="1"/>
          </p:cNvSpPr>
          <p:nvPr/>
        </p:nvSpPr>
        <p:spPr bwMode="auto">
          <a:xfrm>
            <a:off x="2987675" y="2453640"/>
            <a:ext cx="4171950" cy="1296035"/>
          </a:xfrm>
          <a:prstGeom prst="wedgeRoundRectCallout">
            <a:avLst>
              <a:gd name="adj1" fmla="val -5464"/>
              <a:gd name="adj2" fmla="val 232704"/>
              <a:gd name="adj3" fmla="val 16667"/>
            </a:avLst>
          </a:prstGeom>
          <a:gradFill rotWithShape="0">
            <a:gsLst>
              <a:gs pos="0">
                <a:srgbClr val="00FFFF"/>
              </a:gs>
              <a:gs pos="50000">
                <a:schemeClr val="bg1"/>
              </a:gs>
              <a:gs pos="100000">
                <a:srgbClr val="00FFFF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kumimoji="1" lang="zh-CN" altLang="en-US" sz="2000" b="1" dirty="0">
                <a:solidFill>
                  <a:srgbClr val="663300"/>
                </a:solidFill>
                <a:latin typeface="+mj-ea"/>
                <a:ea typeface="+mj-ea"/>
              </a:rPr>
              <a:t>电烙铁</a:t>
            </a:r>
            <a:r>
              <a:rPr kumimoji="1" lang="zh-CN" altLang="en-US" sz="2000" b="1" dirty="0" smtClean="0">
                <a:solidFill>
                  <a:srgbClr val="663300"/>
                </a:solidFill>
                <a:latin typeface="+mj-ea"/>
                <a:ea typeface="+mj-ea"/>
              </a:rPr>
              <a:t>加热过程</a:t>
            </a:r>
            <a:r>
              <a:rPr kumimoji="1" lang="zh-CN" altLang="en-US" sz="2000" b="1" dirty="0">
                <a:solidFill>
                  <a:srgbClr val="663300"/>
                </a:solidFill>
                <a:latin typeface="+mj-ea"/>
                <a:ea typeface="+mj-ea"/>
              </a:rPr>
              <a:t>中要及时给裸铜面搪锡否则会不好焊，特别是使用完也要挂锡避免烙铁头氧化</a:t>
            </a:r>
            <a:endParaRPr kumimoji="1" lang="zh-CN" altLang="en-US" sz="2000" b="1" dirty="0">
              <a:solidFill>
                <a:srgbClr val="663300"/>
              </a:solidFill>
              <a:latin typeface="+mj-ea"/>
              <a:ea typeface="+mj-ea"/>
            </a:endParaRPr>
          </a:p>
        </p:txBody>
      </p:sp>
      <p:sp>
        <p:nvSpPr>
          <p:cNvPr id="46" name="Rectangle 43"/>
          <p:cNvSpPr>
            <a:spLocks noChangeArrowheads="1"/>
          </p:cNvSpPr>
          <p:nvPr/>
        </p:nvSpPr>
        <p:spPr bwMode="auto">
          <a:xfrm>
            <a:off x="467544" y="1556792"/>
            <a:ext cx="3384376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altLang="zh-CN" sz="2800" b="1" dirty="0" smtClean="0">
                <a:solidFill>
                  <a:srgbClr val="0000FF"/>
                </a:solidFill>
                <a:latin typeface="+mj-ea"/>
                <a:ea typeface="+mj-ea"/>
              </a:rPr>
              <a:t>4.  </a:t>
            </a:r>
            <a:r>
              <a:rPr lang="zh-CN" altLang="en-US" sz="2800" b="1" dirty="0" smtClean="0">
                <a:solidFill>
                  <a:srgbClr val="0000FF"/>
                </a:solidFill>
                <a:latin typeface="+mj-ea"/>
                <a:ea typeface="+mj-ea"/>
              </a:rPr>
              <a:t>烙铁头</a:t>
            </a:r>
            <a:r>
              <a:rPr lang="zh-CN" altLang="en-US" sz="2800" b="1" dirty="0">
                <a:solidFill>
                  <a:srgbClr val="0000FF"/>
                </a:solidFill>
                <a:latin typeface="+mj-ea"/>
                <a:ea typeface="+mj-ea"/>
              </a:rPr>
              <a:t>的保护</a:t>
            </a:r>
            <a:endParaRPr lang="zh-CN" altLang="en-US" sz="2800" b="1" dirty="0">
              <a:solidFill>
                <a:srgbClr val="0000FF"/>
              </a:solidFill>
              <a:latin typeface="+mj-ea"/>
              <a:ea typeface="+mj-ea"/>
            </a:endParaRPr>
          </a:p>
        </p:txBody>
      </p:sp>
      <p:sp>
        <p:nvSpPr>
          <p:cNvPr id="47" name="Oval 44"/>
          <p:cNvSpPr>
            <a:spLocks noChangeArrowheads="1"/>
          </p:cNvSpPr>
          <p:nvPr/>
        </p:nvSpPr>
        <p:spPr bwMode="auto">
          <a:xfrm>
            <a:off x="1860550" y="2453640"/>
            <a:ext cx="379730" cy="536575"/>
          </a:xfrm>
          <a:prstGeom prst="ellipse">
            <a:avLst/>
          </a:prstGeom>
          <a:solidFill>
            <a:srgbClr val="FF9900"/>
          </a:solidFill>
          <a:ln w="76200">
            <a:solidFill>
              <a:srgbClr val="FF9900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8" name="Oval 45"/>
          <p:cNvSpPr>
            <a:spLocks noChangeArrowheads="1"/>
          </p:cNvSpPr>
          <p:nvPr/>
        </p:nvSpPr>
        <p:spPr bwMode="auto">
          <a:xfrm>
            <a:off x="1861820" y="2453640"/>
            <a:ext cx="379730" cy="536575"/>
          </a:xfrm>
          <a:prstGeom prst="ellipse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path path="shape">
              <a:fillToRect l="50000" t="50000" r="50000" b="50000"/>
            </a:path>
          </a:gradFill>
          <a:ln w="76200">
            <a:solidFill>
              <a:schemeClr val="folHlink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3" name="标题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417638"/>
          </a:xfrm>
        </p:spPr>
        <p:txBody>
          <a:bodyPr/>
          <a:lstStyle/>
          <a:p>
            <a:r>
              <a:rPr lang="en-US" altLang="zh-CN" dirty="0" smtClean="0"/>
              <a:t>2.4  </a:t>
            </a:r>
            <a:r>
              <a:rPr lang="zh-CN" altLang="en-US" dirty="0" smtClean="0"/>
              <a:t>电烙铁的使用方法</a:t>
            </a:r>
            <a:endParaRPr lang="zh-CN" altLang="en-US" dirty="0"/>
          </a:p>
        </p:txBody>
      </p:sp>
      <p:grpSp>
        <p:nvGrpSpPr>
          <p:cNvPr id="62" name="组合 61"/>
          <p:cNvGrpSpPr/>
          <p:nvPr/>
        </p:nvGrpSpPr>
        <p:grpSpPr>
          <a:xfrm>
            <a:off x="4456430" y="3157220"/>
            <a:ext cx="5868035" cy="2066290"/>
            <a:chOff x="4750" y="2931"/>
            <a:chExt cx="9241" cy="3254"/>
          </a:xfrm>
        </p:grpSpPr>
        <p:grpSp>
          <p:nvGrpSpPr>
            <p:cNvPr id="12" name="Group 12"/>
            <p:cNvGrpSpPr/>
            <p:nvPr/>
          </p:nvGrpSpPr>
          <p:grpSpPr bwMode="auto">
            <a:xfrm rot="19598596">
              <a:off x="11673" y="2931"/>
              <a:ext cx="2318" cy="2709"/>
              <a:chOff x="3854" y="1635"/>
              <a:chExt cx="2384" cy="4425"/>
            </a:xfrm>
          </p:grpSpPr>
          <p:sp>
            <p:nvSpPr>
              <p:cNvPr id="3" name="Arc 13"/>
              <p:cNvSpPr/>
              <p:nvPr/>
            </p:nvSpPr>
            <p:spPr bwMode="auto">
              <a:xfrm>
                <a:off x="3854" y="1635"/>
                <a:ext cx="1740" cy="2445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1600"/>
                  <a:gd name="T2" fmla="*/ 21600 w 21600"/>
                  <a:gd name="T3" fmla="*/ 21600 h 21600"/>
                  <a:gd name="T4" fmla="*/ 0 w 2160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76200">
                <a:solidFill>
                  <a:srgbClr val="80808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4" name="Arc 14"/>
              <p:cNvSpPr/>
              <p:nvPr/>
            </p:nvSpPr>
            <p:spPr bwMode="auto">
              <a:xfrm flipH="1" flipV="1">
                <a:off x="5592" y="3960"/>
                <a:ext cx="646" cy="2100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1600"/>
                  <a:gd name="T2" fmla="*/ 21600 w 21600"/>
                  <a:gd name="T3" fmla="*/ 21600 h 21600"/>
                  <a:gd name="T4" fmla="*/ 0 w 2160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76200">
                <a:solidFill>
                  <a:srgbClr val="80808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p>
                <a:endParaRPr lang="zh-CN" altLang="en-US"/>
              </a:p>
            </p:txBody>
          </p:sp>
        </p:grpSp>
        <p:grpSp>
          <p:nvGrpSpPr>
            <p:cNvPr id="13" name="Group 15"/>
            <p:cNvGrpSpPr/>
            <p:nvPr/>
          </p:nvGrpSpPr>
          <p:grpSpPr bwMode="auto">
            <a:xfrm rot="3355184">
              <a:off x="7830" y="2301"/>
              <a:ext cx="805" cy="6965"/>
              <a:chOff x="7884" y="924"/>
              <a:chExt cx="558" cy="5217"/>
            </a:xfrm>
          </p:grpSpPr>
          <p:sp>
            <p:nvSpPr>
              <p:cNvPr id="15" name="Rectangle 16"/>
              <p:cNvSpPr>
                <a:spLocks noChangeArrowheads="1"/>
              </p:cNvSpPr>
              <p:nvPr/>
            </p:nvSpPr>
            <p:spPr bwMode="auto">
              <a:xfrm>
                <a:off x="7944" y="1551"/>
                <a:ext cx="430" cy="1935"/>
              </a:xfrm>
              <a:prstGeom prst="rect">
                <a:avLst/>
              </a:prstGeom>
              <a:gradFill rotWithShape="0">
                <a:gsLst>
                  <a:gs pos="0">
                    <a:srgbClr val="663300">
                      <a:gamma/>
                      <a:tint val="18039"/>
                      <a:invGamma/>
                    </a:srgbClr>
                  </a:gs>
                  <a:gs pos="100000">
                    <a:srgbClr val="663300"/>
                  </a:gs>
                </a:gsLst>
                <a:lin ang="2700000" scaled="1"/>
              </a:gradFill>
              <a:ln w="19050">
                <a:solidFill>
                  <a:srgbClr val="000000"/>
                </a:solidFill>
                <a:miter lim="800000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6" name="AutoShape 17"/>
              <p:cNvSpPr>
                <a:spLocks noChangeArrowheads="1"/>
              </p:cNvSpPr>
              <p:nvPr/>
            </p:nvSpPr>
            <p:spPr bwMode="auto">
              <a:xfrm flipV="1">
                <a:off x="7950" y="1425"/>
                <a:ext cx="420" cy="123"/>
              </a:xfrm>
              <a:custGeom>
                <a:avLst/>
                <a:gdLst>
                  <a:gd name="G0" fmla="+- 5400 0 0"/>
                  <a:gd name="G1" fmla="+- 21600 0 5400"/>
                  <a:gd name="G2" fmla="*/ 5400 1 2"/>
                  <a:gd name="G3" fmla="+- 21600 0 G2"/>
                  <a:gd name="G4" fmla="+/ 5400 21600 2"/>
                  <a:gd name="G5" fmla="+/ G1 0 2"/>
                  <a:gd name="G6" fmla="*/ 21600 21600 5400"/>
                  <a:gd name="G7" fmla="*/ G6 1 2"/>
                  <a:gd name="G8" fmla="+- 21600 0 G7"/>
                  <a:gd name="G9" fmla="*/ 21600 1 2"/>
                  <a:gd name="G10" fmla="+- 5400 0 G9"/>
                  <a:gd name="G11" fmla="?: G10 G8 0"/>
                  <a:gd name="G12" fmla="?: G10 G7 21600"/>
                  <a:gd name="T0" fmla="*/ 18900 w 21600"/>
                  <a:gd name="T1" fmla="*/ 10800 h 21600"/>
                  <a:gd name="T2" fmla="*/ 10800 w 21600"/>
                  <a:gd name="T3" fmla="*/ 21600 h 21600"/>
                  <a:gd name="T4" fmla="*/ 2700 w 21600"/>
                  <a:gd name="T5" fmla="*/ 10800 h 21600"/>
                  <a:gd name="T6" fmla="*/ 10800 w 21600"/>
                  <a:gd name="T7" fmla="*/ 0 h 21600"/>
                  <a:gd name="T8" fmla="*/ 4500 w 21600"/>
                  <a:gd name="T9" fmla="*/ 4500 h 21600"/>
                  <a:gd name="T10" fmla="*/ 17100 w 21600"/>
                  <a:gd name="T11" fmla="*/ 171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0" y="0"/>
                    </a:moveTo>
                    <a:lnTo>
                      <a:pt x="5400" y="21600"/>
                    </a:lnTo>
                    <a:lnTo>
                      <a:pt x="1620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000000"/>
              </a:solidFill>
              <a:ln w="19050">
                <a:solidFill>
                  <a:srgbClr val="000000"/>
                </a:solidFill>
                <a:miter lim="800000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7" name="Rectangle 18"/>
              <p:cNvSpPr>
                <a:spLocks noChangeArrowheads="1"/>
              </p:cNvSpPr>
              <p:nvPr/>
            </p:nvSpPr>
            <p:spPr bwMode="auto">
              <a:xfrm>
                <a:off x="7884" y="3486"/>
                <a:ext cx="556" cy="195"/>
              </a:xfrm>
              <a:prstGeom prst="rect">
                <a:avLst/>
              </a:prstGeom>
              <a:gradFill rotWithShape="0">
                <a:gsLst>
                  <a:gs pos="0">
                    <a:srgbClr val="996600"/>
                  </a:gs>
                  <a:gs pos="100000">
                    <a:srgbClr val="996600">
                      <a:gamma/>
                      <a:shade val="46275"/>
                      <a:invGamma/>
                    </a:srgbClr>
                  </a:gs>
                </a:gsLst>
                <a:lin ang="2700000" scaled="1"/>
              </a:gradFill>
              <a:ln w="19050">
                <a:solidFill>
                  <a:srgbClr val="000000"/>
                </a:solidFill>
                <a:miter lim="800000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8" name="Rectangle 19"/>
              <p:cNvSpPr>
                <a:spLocks noChangeArrowheads="1"/>
              </p:cNvSpPr>
              <p:nvPr/>
            </p:nvSpPr>
            <p:spPr bwMode="auto">
              <a:xfrm>
                <a:off x="7886" y="3681"/>
                <a:ext cx="556" cy="114"/>
              </a:xfrm>
              <a:prstGeom prst="rect">
                <a:avLst/>
              </a:prstGeom>
              <a:solidFill>
                <a:srgbClr val="000000"/>
              </a:solidFill>
              <a:ln w="19050">
                <a:solidFill>
                  <a:srgbClr val="000000"/>
                </a:solidFill>
                <a:miter lim="800000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" name="Rectangle 20"/>
              <p:cNvSpPr>
                <a:spLocks noChangeArrowheads="1"/>
              </p:cNvSpPr>
              <p:nvPr/>
            </p:nvSpPr>
            <p:spPr bwMode="auto">
              <a:xfrm>
                <a:off x="8048" y="3795"/>
                <a:ext cx="240" cy="63"/>
              </a:xfrm>
              <a:prstGeom prst="rect">
                <a:avLst/>
              </a:prstGeom>
              <a:solidFill>
                <a:srgbClr val="000000"/>
              </a:solidFill>
              <a:ln w="19050">
                <a:solidFill>
                  <a:srgbClr val="000000"/>
                </a:solidFill>
                <a:miter lim="800000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20" name="Rectangle 21"/>
              <p:cNvSpPr>
                <a:spLocks noChangeArrowheads="1"/>
              </p:cNvSpPr>
              <p:nvPr/>
            </p:nvSpPr>
            <p:spPr bwMode="auto">
              <a:xfrm>
                <a:off x="8104" y="3861"/>
                <a:ext cx="136" cy="708"/>
              </a:xfrm>
              <a:prstGeom prst="rect">
                <a:avLst/>
              </a:prstGeom>
              <a:solidFill>
                <a:srgbClr val="C0C0C0"/>
              </a:solidFill>
              <a:ln w="19050">
                <a:solidFill>
                  <a:srgbClr val="000000"/>
                </a:solidFill>
                <a:miter lim="800000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21" name="Rectangle 22"/>
              <p:cNvSpPr>
                <a:spLocks noChangeArrowheads="1"/>
              </p:cNvSpPr>
              <p:nvPr/>
            </p:nvSpPr>
            <p:spPr bwMode="auto">
              <a:xfrm>
                <a:off x="8084" y="4569"/>
                <a:ext cx="178" cy="936"/>
              </a:xfrm>
              <a:prstGeom prst="rect">
                <a:avLst/>
              </a:prstGeom>
              <a:solidFill>
                <a:srgbClr val="C0C0C0"/>
              </a:solidFill>
              <a:ln w="19050">
                <a:solidFill>
                  <a:srgbClr val="000000"/>
                </a:solidFill>
                <a:miter lim="800000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22" name="AutoShape 23"/>
              <p:cNvSpPr>
                <a:spLocks noChangeArrowheads="1"/>
              </p:cNvSpPr>
              <p:nvPr/>
            </p:nvSpPr>
            <p:spPr bwMode="auto">
              <a:xfrm>
                <a:off x="8114" y="5511"/>
                <a:ext cx="116" cy="630"/>
              </a:xfrm>
              <a:custGeom>
                <a:avLst/>
                <a:gdLst>
                  <a:gd name="G0" fmla="+- 8193 0 0"/>
                  <a:gd name="G1" fmla="+- 21600 0 8193"/>
                  <a:gd name="G2" fmla="*/ 8193 1 2"/>
                  <a:gd name="G3" fmla="+- 21600 0 G2"/>
                  <a:gd name="G4" fmla="+/ 8193 21600 2"/>
                  <a:gd name="G5" fmla="+/ G1 0 2"/>
                  <a:gd name="G6" fmla="*/ 21600 21600 8193"/>
                  <a:gd name="G7" fmla="*/ G6 1 2"/>
                  <a:gd name="G8" fmla="+- 21600 0 G7"/>
                  <a:gd name="G9" fmla="*/ 21600 1 2"/>
                  <a:gd name="G10" fmla="+- 8193 0 G9"/>
                  <a:gd name="G11" fmla="?: G10 G8 0"/>
                  <a:gd name="G12" fmla="?: G10 G7 21600"/>
                  <a:gd name="T0" fmla="*/ 17503 w 21600"/>
                  <a:gd name="T1" fmla="*/ 10800 h 21600"/>
                  <a:gd name="T2" fmla="*/ 10800 w 21600"/>
                  <a:gd name="T3" fmla="*/ 21600 h 21600"/>
                  <a:gd name="T4" fmla="*/ 4097 w 21600"/>
                  <a:gd name="T5" fmla="*/ 10800 h 21600"/>
                  <a:gd name="T6" fmla="*/ 10800 w 21600"/>
                  <a:gd name="T7" fmla="*/ 0 h 21600"/>
                  <a:gd name="T8" fmla="*/ 5897 w 21600"/>
                  <a:gd name="T9" fmla="*/ 5897 h 21600"/>
                  <a:gd name="T10" fmla="*/ 15703 w 21600"/>
                  <a:gd name="T11" fmla="*/ 15703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0" y="0"/>
                    </a:moveTo>
                    <a:lnTo>
                      <a:pt x="8193" y="21600"/>
                    </a:lnTo>
                    <a:lnTo>
                      <a:pt x="13407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C0C0C0"/>
              </a:solidFill>
              <a:ln w="19050">
                <a:solidFill>
                  <a:srgbClr val="000000"/>
                </a:solidFill>
                <a:miter lim="800000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23" name="Rectangle 24"/>
              <p:cNvSpPr>
                <a:spLocks noChangeArrowheads="1"/>
              </p:cNvSpPr>
              <p:nvPr/>
            </p:nvSpPr>
            <p:spPr bwMode="auto">
              <a:xfrm>
                <a:off x="8070" y="924"/>
                <a:ext cx="182" cy="507"/>
              </a:xfrm>
              <a:prstGeom prst="rect">
                <a:avLst/>
              </a:prstGeom>
              <a:solidFill>
                <a:srgbClr val="969696"/>
              </a:solidFill>
              <a:ln w="19050">
                <a:solidFill>
                  <a:srgbClr val="000000"/>
                </a:solidFill>
                <a:miter lim="800000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24" name="Line 25"/>
              <p:cNvSpPr>
                <a:spLocks noChangeShapeType="1"/>
              </p:cNvSpPr>
              <p:nvPr/>
            </p:nvSpPr>
            <p:spPr bwMode="auto">
              <a:xfrm>
                <a:off x="8124" y="981"/>
                <a:ext cx="120" cy="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25" name="Line 26"/>
              <p:cNvSpPr>
                <a:spLocks noChangeShapeType="1"/>
              </p:cNvSpPr>
              <p:nvPr/>
            </p:nvSpPr>
            <p:spPr bwMode="auto">
              <a:xfrm>
                <a:off x="8120" y="1056"/>
                <a:ext cx="120" cy="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26" name="Line 27"/>
              <p:cNvSpPr>
                <a:spLocks noChangeShapeType="1"/>
              </p:cNvSpPr>
              <p:nvPr/>
            </p:nvSpPr>
            <p:spPr bwMode="auto">
              <a:xfrm>
                <a:off x="8124" y="1131"/>
                <a:ext cx="120" cy="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27" name="Line 28"/>
              <p:cNvSpPr>
                <a:spLocks noChangeShapeType="1"/>
              </p:cNvSpPr>
              <p:nvPr/>
            </p:nvSpPr>
            <p:spPr bwMode="auto">
              <a:xfrm>
                <a:off x="8124" y="1185"/>
                <a:ext cx="120" cy="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28" name="Line 29"/>
              <p:cNvSpPr>
                <a:spLocks noChangeShapeType="1"/>
              </p:cNvSpPr>
              <p:nvPr/>
            </p:nvSpPr>
            <p:spPr bwMode="auto">
              <a:xfrm>
                <a:off x="8124" y="1254"/>
                <a:ext cx="120" cy="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29" name="Line 30"/>
              <p:cNvSpPr>
                <a:spLocks noChangeShapeType="1"/>
              </p:cNvSpPr>
              <p:nvPr/>
            </p:nvSpPr>
            <p:spPr bwMode="auto">
              <a:xfrm>
                <a:off x="8130" y="1320"/>
                <a:ext cx="120" cy="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0" name="Line 31"/>
              <p:cNvSpPr>
                <a:spLocks noChangeShapeType="1"/>
              </p:cNvSpPr>
              <p:nvPr/>
            </p:nvSpPr>
            <p:spPr bwMode="auto">
              <a:xfrm>
                <a:off x="8124" y="1380"/>
                <a:ext cx="120" cy="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1" name="Line 32"/>
              <p:cNvSpPr>
                <a:spLocks noChangeShapeType="1"/>
              </p:cNvSpPr>
              <p:nvPr/>
            </p:nvSpPr>
            <p:spPr bwMode="auto">
              <a:xfrm>
                <a:off x="8074" y="1350"/>
                <a:ext cx="120" cy="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2" name="Line 33"/>
              <p:cNvSpPr>
                <a:spLocks noChangeShapeType="1"/>
              </p:cNvSpPr>
              <p:nvPr/>
            </p:nvSpPr>
            <p:spPr bwMode="auto">
              <a:xfrm>
                <a:off x="8076" y="1281"/>
                <a:ext cx="120" cy="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3" name="Line 34"/>
              <p:cNvSpPr>
                <a:spLocks noChangeShapeType="1"/>
              </p:cNvSpPr>
              <p:nvPr/>
            </p:nvSpPr>
            <p:spPr bwMode="auto">
              <a:xfrm>
                <a:off x="8076" y="1221"/>
                <a:ext cx="120" cy="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4" name="Line 35"/>
              <p:cNvSpPr>
                <a:spLocks noChangeShapeType="1"/>
              </p:cNvSpPr>
              <p:nvPr/>
            </p:nvSpPr>
            <p:spPr bwMode="auto">
              <a:xfrm>
                <a:off x="8072" y="1161"/>
                <a:ext cx="120" cy="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5" name="Line 36"/>
              <p:cNvSpPr>
                <a:spLocks noChangeShapeType="1"/>
              </p:cNvSpPr>
              <p:nvPr/>
            </p:nvSpPr>
            <p:spPr bwMode="auto">
              <a:xfrm>
                <a:off x="8072" y="1023"/>
                <a:ext cx="120" cy="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6" name="Line 37"/>
              <p:cNvSpPr>
                <a:spLocks noChangeShapeType="1"/>
              </p:cNvSpPr>
              <p:nvPr/>
            </p:nvSpPr>
            <p:spPr bwMode="auto">
              <a:xfrm>
                <a:off x="8076" y="1092"/>
                <a:ext cx="120" cy="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7" name="Rectangle 38"/>
              <p:cNvSpPr>
                <a:spLocks noChangeArrowheads="1"/>
              </p:cNvSpPr>
              <p:nvPr/>
            </p:nvSpPr>
            <p:spPr bwMode="auto">
              <a:xfrm>
                <a:off x="8110" y="3483"/>
                <a:ext cx="90" cy="195"/>
              </a:xfrm>
              <a:prstGeom prst="rect">
                <a:avLst/>
              </a:prstGeom>
              <a:gradFill rotWithShape="0">
                <a:gsLst>
                  <a:gs pos="0">
                    <a:srgbClr val="CC9900"/>
                  </a:gs>
                  <a:gs pos="100000">
                    <a:srgbClr val="CC9900">
                      <a:gamma/>
                      <a:shade val="46275"/>
                      <a:invGamma/>
                    </a:srgbClr>
                  </a:gs>
                </a:gsLst>
                <a:lin ang="2700000" scaled="1"/>
              </a:gradFill>
              <a:ln w="19050">
                <a:solidFill>
                  <a:srgbClr val="000000"/>
                </a:solidFill>
                <a:miter lim="800000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8" name="Line 39"/>
              <p:cNvSpPr>
                <a:spLocks noChangeShapeType="1"/>
              </p:cNvSpPr>
              <p:nvPr/>
            </p:nvSpPr>
            <p:spPr bwMode="auto">
              <a:xfrm>
                <a:off x="7892" y="3612"/>
                <a:ext cx="210" cy="0"/>
              </a:xfrm>
              <a:prstGeom prst="line">
                <a:avLst/>
              </a:prstGeom>
              <a:noFill/>
              <a:ln w="19050">
                <a:solidFill>
                  <a:srgbClr val="9966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9" name="Line 40"/>
              <p:cNvSpPr>
                <a:spLocks noChangeShapeType="1"/>
              </p:cNvSpPr>
              <p:nvPr/>
            </p:nvSpPr>
            <p:spPr bwMode="auto">
              <a:xfrm>
                <a:off x="7888" y="3570"/>
                <a:ext cx="210" cy="0"/>
              </a:xfrm>
              <a:prstGeom prst="line">
                <a:avLst/>
              </a:prstGeom>
              <a:noFill/>
              <a:ln w="19050">
                <a:solidFill>
                  <a:srgbClr val="9966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40" name="Line 41"/>
              <p:cNvSpPr>
                <a:spLocks noChangeShapeType="1"/>
              </p:cNvSpPr>
              <p:nvPr/>
            </p:nvSpPr>
            <p:spPr bwMode="auto">
              <a:xfrm>
                <a:off x="7888" y="3528"/>
                <a:ext cx="210" cy="0"/>
              </a:xfrm>
              <a:prstGeom prst="line">
                <a:avLst/>
              </a:prstGeom>
              <a:noFill/>
              <a:ln w="19050">
                <a:solidFill>
                  <a:srgbClr val="9966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41" name="Line 42"/>
              <p:cNvSpPr>
                <a:spLocks noChangeShapeType="1"/>
              </p:cNvSpPr>
              <p:nvPr/>
            </p:nvSpPr>
            <p:spPr bwMode="auto">
              <a:xfrm>
                <a:off x="7892" y="3648"/>
                <a:ext cx="210" cy="0"/>
              </a:xfrm>
              <a:prstGeom prst="line">
                <a:avLst/>
              </a:prstGeom>
              <a:noFill/>
              <a:ln w="19050">
                <a:solidFill>
                  <a:srgbClr val="9966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42" name="Line 43"/>
              <p:cNvSpPr>
                <a:spLocks noChangeShapeType="1"/>
              </p:cNvSpPr>
              <p:nvPr/>
            </p:nvSpPr>
            <p:spPr bwMode="auto">
              <a:xfrm>
                <a:off x="8214" y="3573"/>
                <a:ext cx="210" cy="0"/>
              </a:xfrm>
              <a:prstGeom prst="line">
                <a:avLst/>
              </a:prstGeom>
              <a:noFill/>
              <a:ln w="19050">
                <a:solidFill>
                  <a:srgbClr val="9966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43" name="Line 44"/>
              <p:cNvSpPr>
                <a:spLocks noChangeShapeType="1"/>
              </p:cNvSpPr>
              <p:nvPr/>
            </p:nvSpPr>
            <p:spPr bwMode="auto">
              <a:xfrm>
                <a:off x="8214" y="3531"/>
                <a:ext cx="210" cy="0"/>
              </a:xfrm>
              <a:prstGeom prst="line">
                <a:avLst/>
              </a:prstGeom>
              <a:noFill/>
              <a:ln w="19050">
                <a:solidFill>
                  <a:srgbClr val="9966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5" name="Line 45"/>
              <p:cNvSpPr>
                <a:spLocks noChangeShapeType="1"/>
              </p:cNvSpPr>
              <p:nvPr/>
            </p:nvSpPr>
            <p:spPr bwMode="auto">
              <a:xfrm>
                <a:off x="8214" y="3609"/>
                <a:ext cx="210" cy="0"/>
              </a:xfrm>
              <a:prstGeom prst="line">
                <a:avLst/>
              </a:prstGeom>
              <a:noFill/>
              <a:ln w="19050">
                <a:solidFill>
                  <a:srgbClr val="9966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9" name="Line 46"/>
              <p:cNvSpPr>
                <a:spLocks noChangeShapeType="1"/>
              </p:cNvSpPr>
              <p:nvPr/>
            </p:nvSpPr>
            <p:spPr bwMode="auto">
              <a:xfrm>
                <a:off x="8208" y="3645"/>
                <a:ext cx="224" cy="0"/>
              </a:xfrm>
              <a:prstGeom prst="line">
                <a:avLst/>
              </a:prstGeom>
              <a:noFill/>
              <a:ln w="19050">
                <a:solidFill>
                  <a:srgbClr val="9966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p>
                <a:endParaRPr lang="zh-CN" altLang="en-US"/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467544" y="1484784"/>
            <a:ext cx="5400600" cy="79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altLang="zh-CN" sz="3200" b="1" dirty="0" smtClean="0">
                <a:solidFill>
                  <a:srgbClr val="0000FF"/>
                </a:solidFill>
                <a:latin typeface="+mj-ea"/>
                <a:ea typeface="+mj-ea"/>
              </a:rPr>
              <a:t>5.  </a:t>
            </a:r>
            <a:r>
              <a:rPr lang="zh-CN" altLang="en-US" sz="3200" b="1" dirty="0" smtClean="0">
                <a:solidFill>
                  <a:srgbClr val="0000FF"/>
                </a:solidFill>
                <a:latin typeface="+mj-ea"/>
                <a:ea typeface="+mj-ea"/>
              </a:rPr>
              <a:t>烙铁头</a:t>
            </a:r>
            <a:r>
              <a:rPr lang="zh-CN" altLang="en-US" sz="3200" b="1" dirty="0">
                <a:solidFill>
                  <a:srgbClr val="0000FF"/>
                </a:solidFill>
                <a:latin typeface="+mj-ea"/>
                <a:ea typeface="+mj-ea"/>
              </a:rPr>
              <a:t>上多余锡的</a:t>
            </a:r>
            <a:r>
              <a:rPr lang="zh-CN" altLang="en-US" sz="3200" b="1" dirty="0" smtClean="0">
                <a:solidFill>
                  <a:srgbClr val="0000FF"/>
                </a:solidFill>
                <a:latin typeface="+mj-ea"/>
                <a:ea typeface="+mj-ea"/>
              </a:rPr>
              <a:t>处理</a:t>
            </a:r>
            <a:endParaRPr lang="zh-CN" altLang="en-US" sz="3200" b="1" dirty="0" smtClean="0">
              <a:solidFill>
                <a:srgbClr val="0000FF"/>
              </a:solidFill>
              <a:latin typeface="+mj-ea"/>
              <a:ea typeface="+mj-ea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1331595" y="2386330"/>
            <a:ext cx="6149340" cy="1660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charset="0"/>
              <a:buChar char="u"/>
            </a:pPr>
            <a:r>
              <a:rPr lang="zh-CN" altLang="en-US" sz="2800" b="1" dirty="0" smtClean="0">
                <a:solidFill>
                  <a:srgbClr val="FF3399"/>
                </a:solidFill>
                <a:latin typeface="+mj-ea"/>
                <a:ea typeface="+mj-ea"/>
              </a:rPr>
              <a:t>及时在湿海绵上擦掉</a:t>
            </a:r>
            <a:endParaRPr lang="zh-CN" altLang="en-US" sz="2800" b="1" dirty="0" smtClean="0">
              <a:solidFill>
                <a:srgbClr val="FF3399"/>
              </a:solidFill>
              <a:latin typeface="+mj-ea"/>
              <a:ea typeface="+mj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b="1" dirty="0" smtClean="0">
              <a:solidFill>
                <a:srgbClr val="FF3399"/>
              </a:solidFill>
              <a:latin typeface="+mj-ea"/>
              <a:ea typeface="+mj-ea"/>
            </a:endParaRPr>
          </a:p>
          <a:p>
            <a:pPr marL="342900" indent="-342900">
              <a:buFont typeface="Wingdings" panose="05000000000000000000" charset="0"/>
              <a:buChar char="u"/>
            </a:pPr>
            <a:r>
              <a:rPr lang="zh-CN" altLang="en-US" sz="2800" b="1" dirty="0" smtClean="0">
                <a:solidFill>
                  <a:srgbClr val="FF3399"/>
                </a:solidFill>
                <a:latin typeface="+mj-ea"/>
                <a:ea typeface="+mj-ea"/>
              </a:rPr>
              <a:t>特别是每次焊接之前要擦拭烙铁头</a:t>
            </a:r>
            <a:r>
              <a:rPr lang="en-US" altLang="zh-CN" sz="2800" b="1" dirty="0" smtClean="0">
                <a:solidFill>
                  <a:srgbClr val="FF3399"/>
                </a:solidFill>
                <a:latin typeface="+mj-ea"/>
                <a:ea typeface="+mj-ea"/>
              </a:rPr>
              <a:t>  </a:t>
            </a:r>
            <a:r>
              <a:rPr lang="zh-CN" altLang="en-US" sz="2800" b="1" dirty="0" smtClean="0">
                <a:solidFill>
                  <a:srgbClr val="FF3399"/>
                </a:solidFill>
                <a:latin typeface="+mj-ea"/>
                <a:ea typeface="+mj-ea"/>
              </a:rPr>
              <a:t>擦掉氧化层</a:t>
            </a:r>
            <a:r>
              <a:rPr lang="en-US" altLang="zh-CN" sz="2800" b="1" dirty="0" smtClean="0">
                <a:solidFill>
                  <a:srgbClr val="FF3399"/>
                </a:solidFill>
                <a:latin typeface="+mj-ea"/>
                <a:ea typeface="+mj-ea"/>
              </a:rPr>
              <a:t>  </a:t>
            </a:r>
            <a:r>
              <a:rPr lang="zh-CN" altLang="en-US" sz="2800" b="1" dirty="0" smtClean="0">
                <a:solidFill>
                  <a:srgbClr val="FF3399"/>
                </a:solidFill>
                <a:latin typeface="+mj-ea"/>
                <a:ea typeface="+mj-ea"/>
              </a:rPr>
              <a:t>易焊接</a:t>
            </a:r>
            <a:endParaRPr lang="zh-CN" altLang="en-US" sz="2800" b="1" dirty="0" smtClean="0">
              <a:solidFill>
                <a:srgbClr val="FF3399"/>
              </a:solidFill>
              <a:latin typeface="+mj-ea"/>
              <a:ea typeface="+mj-ea"/>
            </a:endParaRPr>
          </a:p>
        </p:txBody>
      </p:sp>
      <p:sp>
        <p:nvSpPr>
          <p:cNvPr id="62" name="标题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417638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2.4  </a:t>
            </a:r>
            <a:r>
              <a:rPr lang="zh-CN" altLang="en-US" dirty="0" smtClean="0"/>
              <a:t>电烙铁的使用方法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899795" y="4364990"/>
            <a:ext cx="7452360" cy="156845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sz="4800" b="1" dirty="0" smtClean="0">
                <a:solidFill>
                  <a:srgbClr val="FF0000"/>
                </a:solidFill>
                <a:latin typeface="+mj-ea"/>
                <a:ea typeface="+mj-ea"/>
                <a:sym typeface="+mn-ea"/>
              </a:rPr>
              <a:t>***</a:t>
            </a:r>
            <a:r>
              <a:rPr lang="zh-CN" altLang="en-US" sz="4800" b="1" dirty="0" smtClean="0">
                <a:solidFill>
                  <a:srgbClr val="FF0000"/>
                </a:solidFill>
                <a:latin typeface="+mj-ea"/>
                <a:ea typeface="+mj-ea"/>
                <a:sym typeface="+mn-ea"/>
              </a:rPr>
              <a:t>切</a:t>
            </a:r>
            <a:r>
              <a:rPr lang="en-US" altLang="zh-CN" sz="4800" b="1" dirty="0" smtClean="0">
                <a:solidFill>
                  <a:srgbClr val="FF0000"/>
                </a:solidFill>
                <a:latin typeface="+mj-ea"/>
                <a:ea typeface="+mj-ea"/>
                <a:sym typeface="+mn-ea"/>
              </a:rPr>
              <a:t> </a:t>
            </a:r>
            <a:r>
              <a:rPr lang="zh-CN" altLang="en-US" sz="4800" b="1" dirty="0" smtClean="0">
                <a:solidFill>
                  <a:srgbClr val="FF0000"/>
                </a:solidFill>
                <a:latin typeface="+mj-ea"/>
                <a:ea typeface="+mj-ea"/>
                <a:sym typeface="+mn-ea"/>
              </a:rPr>
              <a:t>勿</a:t>
            </a:r>
            <a:r>
              <a:rPr lang="en-US" altLang="zh-CN" sz="4800" b="1" dirty="0" smtClean="0">
                <a:solidFill>
                  <a:srgbClr val="FF0000"/>
                </a:solidFill>
                <a:latin typeface="+mj-ea"/>
                <a:ea typeface="+mj-ea"/>
                <a:sym typeface="+mn-ea"/>
              </a:rPr>
              <a:t> </a:t>
            </a:r>
            <a:r>
              <a:rPr lang="zh-CN" altLang="en-US" sz="4800" b="1" dirty="0" smtClean="0">
                <a:solidFill>
                  <a:srgbClr val="FF0000"/>
                </a:solidFill>
                <a:latin typeface="+mj-ea"/>
                <a:ea typeface="+mj-ea"/>
                <a:sym typeface="+mn-ea"/>
              </a:rPr>
              <a:t>甩</a:t>
            </a:r>
            <a:r>
              <a:rPr lang="en-US" altLang="zh-CN" sz="4800" b="1" dirty="0" smtClean="0">
                <a:solidFill>
                  <a:srgbClr val="FF0000"/>
                </a:solidFill>
                <a:latin typeface="+mj-ea"/>
                <a:ea typeface="+mj-ea"/>
                <a:sym typeface="+mn-ea"/>
              </a:rPr>
              <a:t> </a:t>
            </a:r>
            <a:r>
              <a:rPr lang="zh-CN" altLang="en-US" sz="4800" b="1" dirty="0" smtClean="0">
                <a:solidFill>
                  <a:srgbClr val="FF0000"/>
                </a:solidFill>
                <a:latin typeface="+mj-ea"/>
                <a:ea typeface="+mj-ea"/>
                <a:sym typeface="+mn-ea"/>
              </a:rPr>
              <a:t>锡</a:t>
            </a:r>
            <a:r>
              <a:rPr lang="en-US" altLang="zh-CN" sz="4800" b="1" dirty="0" smtClean="0">
                <a:solidFill>
                  <a:srgbClr val="FF0000"/>
                </a:solidFill>
                <a:latin typeface="+mj-ea"/>
                <a:ea typeface="+mj-ea"/>
                <a:sym typeface="+mn-ea"/>
              </a:rPr>
              <a:t> </a:t>
            </a:r>
            <a:r>
              <a:rPr lang="zh-CN" altLang="en-US" sz="4800" b="1" dirty="0" smtClean="0">
                <a:solidFill>
                  <a:srgbClr val="FF0000"/>
                </a:solidFill>
                <a:latin typeface="+mj-ea"/>
                <a:ea typeface="+mj-ea"/>
                <a:sym typeface="+mn-ea"/>
              </a:rPr>
              <a:t>和</a:t>
            </a:r>
            <a:r>
              <a:rPr lang="en-US" altLang="zh-CN" sz="4800" b="1" dirty="0" smtClean="0">
                <a:solidFill>
                  <a:srgbClr val="FF0000"/>
                </a:solidFill>
                <a:latin typeface="+mj-ea"/>
                <a:ea typeface="+mj-ea"/>
                <a:sym typeface="+mn-ea"/>
              </a:rPr>
              <a:t> </a:t>
            </a:r>
            <a:r>
              <a:rPr lang="zh-CN" altLang="en-US" sz="4800" b="1" dirty="0" smtClean="0">
                <a:solidFill>
                  <a:srgbClr val="FF0000"/>
                </a:solidFill>
                <a:latin typeface="+mj-ea"/>
                <a:ea typeface="+mj-ea"/>
                <a:sym typeface="+mn-ea"/>
              </a:rPr>
              <a:t>敲</a:t>
            </a:r>
            <a:r>
              <a:rPr lang="en-US" altLang="zh-CN" sz="4800" b="1" dirty="0" smtClean="0">
                <a:solidFill>
                  <a:srgbClr val="FF0000"/>
                </a:solidFill>
                <a:latin typeface="+mj-ea"/>
                <a:ea typeface="+mj-ea"/>
                <a:sym typeface="+mn-ea"/>
              </a:rPr>
              <a:t> </a:t>
            </a:r>
            <a:r>
              <a:rPr lang="zh-CN" altLang="en-US" sz="4800" b="1" dirty="0" smtClean="0">
                <a:solidFill>
                  <a:srgbClr val="FF0000"/>
                </a:solidFill>
                <a:latin typeface="+mj-ea"/>
                <a:ea typeface="+mj-ea"/>
                <a:sym typeface="+mn-ea"/>
              </a:rPr>
              <a:t>锡</a:t>
            </a:r>
            <a:r>
              <a:rPr lang="en-US" altLang="zh-CN" sz="4800" b="1" dirty="0" smtClean="0">
                <a:solidFill>
                  <a:srgbClr val="FF0000"/>
                </a:solidFill>
                <a:latin typeface="+mj-ea"/>
                <a:ea typeface="+mj-ea"/>
                <a:sym typeface="+mn-ea"/>
              </a:rPr>
              <a:t>***</a:t>
            </a:r>
            <a:endParaRPr lang="en-US" altLang="zh-CN" sz="4800" b="1" dirty="0" smtClean="0">
              <a:solidFill>
                <a:srgbClr val="FF0000"/>
              </a:solidFill>
              <a:latin typeface="+mj-ea"/>
              <a:ea typeface="+mj-ea"/>
              <a:sym typeface="+mn-ea"/>
            </a:endParaRPr>
          </a:p>
          <a:p>
            <a:r>
              <a:rPr lang="en-US" altLang="zh-CN" sz="4800" b="1" dirty="0" smtClean="0">
                <a:solidFill>
                  <a:srgbClr val="FF0000"/>
                </a:solidFill>
                <a:latin typeface="+mj-ea"/>
                <a:ea typeface="+mj-ea"/>
                <a:sym typeface="+mn-ea"/>
              </a:rPr>
              <a:t>***</a:t>
            </a:r>
            <a:r>
              <a:rPr lang="zh-CN" altLang="en-US" sz="4800" b="1" dirty="0" smtClean="0">
                <a:solidFill>
                  <a:srgbClr val="FF0000"/>
                </a:solidFill>
                <a:latin typeface="+mj-ea"/>
                <a:ea typeface="+mj-ea"/>
                <a:sym typeface="+mn-ea"/>
              </a:rPr>
              <a:t>防止烫伤自己和队友</a:t>
            </a:r>
            <a:r>
              <a:rPr lang="en-US" altLang="zh-CN" sz="4800" b="1" dirty="0" smtClean="0">
                <a:solidFill>
                  <a:srgbClr val="FF0000"/>
                </a:solidFill>
                <a:latin typeface="+mj-ea"/>
                <a:ea typeface="+mj-ea"/>
                <a:sym typeface="+mn-ea"/>
              </a:rPr>
              <a:t>***</a:t>
            </a:r>
            <a:endParaRPr lang="en-US" altLang="zh-CN" sz="4800" b="1" dirty="0" smtClean="0">
              <a:solidFill>
                <a:srgbClr val="FF0000"/>
              </a:solidFill>
              <a:latin typeface="+mj-ea"/>
              <a:ea typeface="+mj-ea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59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标题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417638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2.4  </a:t>
            </a:r>
            <a:r>
              <a:rPr lang="zh-CN" altLang="en-US" dirty="0" smtClean="0"/>
              <a:t>电烙铁的使用方法</a:t>
            </a:r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03985" y="1700530"/>
            <a:ext cx="6499860" cy="47891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title"/>
          </p:nvPr>
        </p:nvSpPr>
        <p:spPr>
          <a:xfrm>
            <a:off x="179512" y="0"/>
            <a:ext cx="8496944" cy="1340768"/>
          </a:xfrm>
        </p:spPr>
        <p:txBody>
          <a:bodyPr>
            <a:normAutofit/>
          </a:bodyPr>
          <a:lstStyle/>
          <a:p>
            <a:r>
              <a:rPr lang="zh-CN" altLang="en-US" dirty="0" smtClean="0">
                <a:latin typeface="Times New Roman" panose="02020603050405020304" pitchFamily="18" charset="0"/>
              </a:rPr>
              <a:t>2.5</a:t>
            </a:r>
            <a:r>
              <a:rPr lang="en-US" altLang="zh-CN" dirty="0" smtClean="0">
                <a:latin typeface="Times New Roman" panose="02020603050405020304" pitchFamily="18" charset="0"/>
              </a:rPr>
              <a:t>  </a:t>
            </a:r>
            <a:r>
              <a:rPr lang="zh-CN" altLang="en-US" dirty="0" smtClean="0">
                <a:latin typeface="Times New Roman" panose="02020603050405020304" pitchFamily="18" charset="0"/>
              </a:rPr>
              <a:t>使用注意事项</a:t>
            </a:r>
            <a:endParaRPr lang="zh-CN" altLang="en-US" dirty="0"/>
          </a:p>
        </p:txBody>
      </p:sp>
      <p:sp>
        <p:nvSpPr>
          <p:cNvPr id="778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9795" y="1628775"/>
            <a:ext cx="7848600" cy="3469005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sz="2400" dirty="0">
                <a:solidFill>
                  <a:srgbClr val="FF3399"/>
                </a:solidFill>
                <a:latin typeface="+mj-ea"/>
                <a:ea typeface="+mj-ea"/>
                <a:sym typeface="+mn-ea"/>
              </a:rPr>
              <a:t>1 </a:t>
            </a:r>
            <a:r>
              <a:rPr lang="zh-CN" altLang="en-US" sz="2400" dirty="0">
                <a:solidFill>
                  <a:srgbClr val="FF3399"/>
                </a:solidFill>
                <a:latin typeface="+mj-ea"/>
                <a:ea typeface="+mj-ea"/>
                <a:sym typeface="+mn-ea"/>
              </a:rPr>
              <a:t>检查电烙铁电源线绝缘是否良好，避免发生触电事故</a:t>
            </a:r>
            <a:endParaRPr lang="en-US" altLang="zh-CN" sz="2400" dirty="0">
              <a:solidFill>
                <a:srgbClr val="FF3399"/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sz="2400" b="1" dirty="0" smtClean="0">
                <a:solidFill>
                  <a:srgbClr val="0000FF"/>
                </a:solidFill>
                <a:latin typeface="+mj-ea"/>
                <a:ea typeface="+mj-ea"/>
              </a:rPr>
              <a:t>2 </a:t>
            </a:r>
            <a:r>
              <a:rPr lang="zh-CN" altLang="en-US" sz="2400" b="1" dirty="0">
                <a:solidFill>
                  <a:srgbClr val="0000FF"/>
                </a:solidFill>
                <a:latin typeface="+mj-ea"/>
                <a:ea typeface="+mj-ea"/>
              </a:rPr>
              <a:t>电烙铁金属部分温度高</a:t>
            </a:r>
            <a:r>
              <a:rPr lang="zh-CN" altLang="en-US" sz="2400" dirty="0" smtClean="0">
                <a:solidFill>
                  <a:srgbClr val="0000FF"/>
                </a:solidFill>
                <a:latin typeface="+mj-ea"/>
                <a:ea typeface="+mj-ea"/>
              </a:rPr>
              <a:t>，避免烫伤</a:t>
            </a:r>
            <a:endParaRPr lang="en-US" altLang="zh-CN" sz="2400" dirty="0" smtClean="0">
              <a:solidFill>
                <a:srgbClr val="0000FF"/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sz="2400" dirty="0">
                <a:solidFill>
                  <a:srgbClr val="FF3399"/>
                </a:solidFill>
                <a:latin typeface="+mj-ea"/>
                <a:ea typeface="+mj-ea"/>
              </a:rPr>
              <a:t>3 </a:t>
            </a:r>
            <a:r>
              <a:rPr lang="zh-CN" altLang="en-US" sz="2400" dirty="0">
                <a:solidFill>
                  <a:srgbClr val="FF3399"/>
                </a:solidFill>
                <a:latin typeface="+mj-ea"/>
                <a:ea typeface="+mj-ea"/>
              </a:rPr>
              <a:t>不要用手摸烙铁头</a:t>
            </a:r>
            <a:r>
              <a:rPr lang="zh-CN" altLang="en-US" sz="2400" dirty="0" smtClean="0">
                <a:solidFill>
                  <a:srgbClr val="FF3399"/>
                </a:solidFill>
                <a:latin typeface="+mj-ea"/>
                <a:ea typeface="+mj-ea"/>
              </a:rPr>
              <a:t>，免</a:t>
            </a:r>
            <a:r>
              <a:rPr lang="zh-CN" altLang="en-US" sz="2400" dirty="0">
                <a:solidFill>
                  <a:srgbClr val="FF3399"/>
                </a:solidFill>
                <a:latin typeface="+mj-ea"/>
                <a:ea typeface="+mj-ea"/>
              </a:rPr>
              <a:t>烫伤</a:t>
            </a:r>
            <a:endParaRPr lang="en-US" altLang="zh-CN" sz="2400" dirty="0">
              <a:solidFill>
                <a:srgbClr val="FF3399"/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sz="2400" dirty="0" smtClean="0">
                <a:solidFill>
                  <a:srgbClr val="0000FF"/>
                </a:solidFill>
                <a:latin typeface="+mj-ea"/>
                <a:ea typeface="+mj-ea"/>
              </a:rPr>
              <a:t>4 </a:t>
            </a:r>
            <a:r>
              <a:rPr lang="zh-CN" altLang="en-US" sz="2400" dirty="0" smtClean="0">
                <a:solidFill>
                  <a:srgbClr val="0000FF"/>
                </a:solidFill>
                <a:latin typeface="+mj-ea"/>
                <a:ea typeface="+mj-ea"/>
              </a:rPr>
              <a:t>烙铁头上多余的焊锡不要乱甩，避免烫伤自己和他人</a:t>
            </a:r>
            <a:endParaRPr lang="en-US" altLang="zh-CN" sz="2400" b="1" dirty="0" smtClean="0">
              <a:solidFill>
                <a:srgbClr val="0000FF"/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sz="2400" dirty="0">
                <a:solidFill>
                  <a:srgbClr val="0000FF"/>
                </a:solidFill>
                <a:latin typeface="+mj-ea"/>
                <a:ea typeface="+mj-ea"/>
              </a:rPr>
              <a:t>5 </a:t>
            </a:r>
            <a:r>
              <a:rPr lang="zh-CN" altLang="en-US" sz="2400" dirty="0">
                <a:solidFill>
                  <a:srgbClr val="0000FF"/>
                </a:solidFill>
                <a:latin typeface="+mj-ea"/>
                <a:ea typeface="+mj-ea"/>
              </a:rPr>
              <a:t>电烙铁使用完</a:t>
            </a:r>
            <a:r>
              <a:rPr lang="zh-CN" altLang="en-US" sz="2800" dirty="0">
                <a:solidFill>
                  <a:srgbClr val="0000FF"/>
                </a:solidFill>
                <a:latin typeface="+mj-ea"/>
                <a:ea typeface="+mj-ea"/>
              </a:rPr>
              <a:t>先清洁烙铁头，并上锡，自然冷却</a:t>
            </a:r>
            <a:endParaRPr lang="en-US" altLang="zh-CN" sz="2400" dirty="0">
              <a:solidFill>
                <a:srgbClr val="0000FF"/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sz="2400" dirty="0">
                <a:solidFill>
                  <a:srgbClr val="FF3399"/>
                </a:solidFill>
                <a:latin typeface="+mj-ea"/>
                <a:ea typeface="+mj-ea"/>
              </a:rPr>
              <a:t>6 </a:t>
            </a:r>
            <a:r>
              <a:rPr lang="zh-CN" altLang="en-US" sz="2400" dirty="0">
                <a:solidFill>
                  <a:srgbClr val="FF3399"/>
                </a:solidFill>
                <a:latin typeface="+mj-ea"/>
                <a:ea typeface="+mj-ea"/>
              </a:rPr>
              <a:t>长时间不用电烙铁应关闭电源</a:t>
            </a:r>
            <a:endParaRPr lang="zh-CN" altLang="en-US" sz="2400" dirty="0">
              <a:solidFill>
                <a:srgbClr val="FF3399"/>
              </a:solidFill>
              <a:latin typeface="+mj-ea"/>
              <a:ea typeface="+mj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275965" y="5156835"/>
            <a:ext cx="2621280" cy="82994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eaLnBrk="1" hangingPunct="1"/>
            <a:r>
              <a:rPr lang="zh-CN" altLang="en-US" sz="4800" b="1" dirty="0" smtClean="0">
                <a:solidFill>
                  <a:srgbClr val="FF0000"/>
                </a:solidFill>
                <a:latin typeface="+mj-ea"/>
                <a:ea typeface="+mj-ea"/>
                <a:sym typeface="+mn-ea"/>
              </a:rPr>
              <a:t>注意安全</a:t>
            </a:r>
            <a:endParaRPr lang="zh-CN" altLang="en-US" sz="4800" b="1" dirty="0" smtClean="0">
              <a:solidFill>
                <a:srgbClr val="FF0000"/>
              </a:solidFill>
              <a:latin typeface="+mj-ea"/>
              <a:ea typeface="+mj-ea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513" y="2346325"/>
            <a:ext cx="8229600" cy="1417638"/>
          </a:xfrm>
        </p:spPr>
        <p:txBody>
          <a:bodyPr>
            <a:normAutofit/>
          </a:bodyPr>
          <a:lstStyle/>
          <a:p>
            <a:r>
              <a:rPr lang="en-US" altLang="zh-CN" dirty="0" smtClean="0">
                <a:solidFill>
                  <a:srgbClr val="0000FF"/>
                </a:solidFill>
                <a:sym typeface="+mn-ea"/>
              </a:rPr>
              <a:t>3.  </a:t>
            </a:r>
            <a:r>
              <a:rPr lang="zh-CN" altLang="en-US" dirty="0" smtClean="0">
                <a:solidFill>
                  <a:srgbClr val="0000FF"/>
                </a:solidFill>
                <a:sym typeface="+mn-ea"/>
              </a:rPr>
              <a:t>焊接技术</a:t>
            </a:r>
            <a:endParaRPr lang="zh-CN" altLang="en-US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16205" y="332740"/>
            <a:ext cx="6004560" cy="7683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buClrTx/>
              <a:buSzTx/>
              <a:buFontTx/>
            </a:pPr>
            <a:r>
              <a:rPr kumimoji="1" lang="en-US" altLang="zh-CN" sz="4400" b="1" dirty="0" smtClean="0">
                <a:solidFill>
                  <a:srgbClr val="FF0000"/>
                </a:solidFill>
                <a:latin typeface="+mj-ea"/>
                <a:ea typeface="+mj-ea"/>
              </a:rPr>
              <a:t>3.1  </a:t>
            </a:r>
            <a:r>
              <a:rPr lang="zh-CN" altLang="en-US" sz="4400" b="1" dirty="0" smtClean="0">
                <a:solidFill>
                  <a:schemeClr val="hlink"/>
                </a:solidFill>
                <a:latin typeface="+mj-ea"/>
                <a:ea typeface="+mj-ea"/>
                <a:sym typeface="+mn-ea"/>
              </a:rPr>
              <a:t>五步法 </a:t>
            </a:r>
            <a:r>
              <a:rPr kumimoji="1" lang="en-US" altLang="zh-CN" sz="4400" b="1" dirty="0" smtClean="0">
                <a:solidFill>
                  <a:srgbClr val="FF0000"/>
                </a:solidFill>
                <a:latin typeface="+mj-ea"/>
                <a:ea typeface="+mj-ea"/>
              </a:rPr>
              <a:t>焊接</a:t>
            </a:r>
            <a:endParaRPr kumimoji="1" lang="en-US" altLang="zh-CN" sz="4400" b="1" dirty="0" smtClean="0">
              <a:solidFill>
                <a:srgbClr val="FF0000"/>
              </a:solidFill>
              <a:latin typeface="+mj-ea"/>
              <a:ea typeface="+mj-ea"/>
            </a:endParaRPr>
          </a:p>
        </p:txBody>
      </p:sp>
      <p:sp>
        <p:nvSpPr>
          <p:cNvPr id="9" name="AutoShape 66"/>
          <p:cNvSpPr>
            <a:spLocks noChangeArrowheads="1"/>
          </p:cNvSpPr>
          <p:nvPr/>
        </p:nvSpPr>
        <p:spPr bwMode="auto">
          <a:xfrm>
            <a:off x="178842" y="4044453"/>
            <a:ext cx="2520950" cy="1080120"/>
          </a:xfrm>
          <a:prstGeom prst="wedgeRoundRectCallout">
            <a:avLst>
              <a:gd name="adj1" fmla="val 110316"/>
              <a:gd name="adj2" fmla="val 56664"/>
              <a:gd name="adj3" fmla="val 16667"/>
            </a:avLst>
          </a:prstGeom>
          <a:gradFill rotWithShape="0">
            <a:gsLst>
              <a:gs pos="0">
                <a:srgbClr val="00FFFF"/>
              </a:gs>
              <a:gs pos="50000">
                <a:schemeClr val="bg1"/>
              </a:gs>
              <a:gs pos="100000">
                <a:srgbClr val="00FFFF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endParaRPr lang="zh-CN" altLang="zh-CN" sz="1800">
              <a:latin typeface="Tahoma" panose="020B0604030504040204" pitchFamily="34" charset="0"/>
            </a:endParaRPr>
          </a:p>
        </p:txBody>
      </p:sp>
      <p:grpSp>
        <p:nvGrpSpPr>
          <p:cNvPr id="13" name="Group 6"/>
          <p:cNvGrpSpPr/>
          <p:nvPr/>
        </p:nvGrpSpPr>
        <p:grpSpPr bwMode="auto">
          <a:xfrm>
            <a:off x="900113" y="1811610"/>
            <a:ext cx="3222625" cy="3902075"/>
            <a:chOff x="46" y="195"/>
            <a:chExt cx="2030" cy="2458"/>
          </a:xfrm>
        </p:grpSpPr>
        <p:sp>
          <p:nvSpPr>
            <p:cNvPr id="14" name="Arc 7"/>
            <p:cNvSpPr/>
            <p:nvPr/>
          </p:nvSpPr>
          <p:spPr bwMode="auto">
            <a:xfrm rot="-586119">
              <a:off x="46" y="195"/>
              <a:ext cx="1326" cy="1440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3054"/>
                <a:gd name="T2" fmla="*/ 21551 w 21600"/>
                <a:gd name="T3" fmla="*/ 23054 h 23054"/>
                <a:gd name="T4" fmla="*/ 0 w 21600"/>
                <a:gd name="T5" fmla="*/ 21600 h 230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3054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cubicBezTo>
                    <a:pt x="21600" y="22085"/>
                    <a:pt x="21583" y="22570"/>
                    <a:pt x="21551" y="23054"/>
                  </a:cubicBezTo>
                </a:path>
                <a:path w="21600" h="23054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cubicBezTo>
                    <a:pt x="21600" y="22085"/>
                    <a:pt x="21583" y="22570"/>
                    <a:pt x="21551" y="23054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76200">
              <a:solidFill>
                <a:srgbClr val="80808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" name="Arc 8"/>
            <p:cNvSpPr/>
            <p:nvPr/>
          </p:nvSpPr>
          <p:spPr bwMode="auto">
            <a:xfrm rot="-586119" flipH="1" flipV="1">
              <a:off x="1584" y="1411"/>
              <a:ext cx="492" cy="1242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3155"/>
                <a:gd name="T2" fmla="*/ 21544 w 21600"/>
                <a:gd name="T3" fmla="*/ 23155 h 23155"/>
                <a:gd name="T4" fmla="*/ 0 w 21600"/>
                <a:gd name="T5" fmla="*/ 21600 h 23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3155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cubicBezTo>
                    <a:pt x="21600" y="22118"/>
                    <a:pt x="21581" y="22637"/>
                    <a:pt x="21543" y="23154"/>
                  </a:cubicBezTo>
                </a:path>
                <a:path w="21600" h="23155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cubicBezTo>
                    <a:pt x="21600" y="22118"/>
                    <a:pt x="21581" y="22637"/>
                    <a:pt x="21543" y="23154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76200">
              <a:solidFill>
                <a:srgbClr val="80808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6" name="AutoShape 45"/>
          <p:cNvSpPr>
            <a:spLocks noChangeArrowheads="1"/>
          </p:cNvSpPr>
          <p:nvPr/>
        </p:nvSpPr>
        <p:spPr bwMode="auto">
          <a:xfrm>
            <a:off x="179388" y="2460897"/>
            <a:ext cx="1981200" cy="914400"/>
          </a:xfrm>
          <a:prstGeom prst="wedgeEllipseCallout">
            <a:avLst>
              <a:gd name="adj1" fmla="val 69954"/>
              <a:gd name="adj2" fmla="val -19097"/>
            </a:avLst>
          </a:prstGeom>
          <a:solidFill>
            <a:srgbClr val="FF99CC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zh-CN" altLang="en-US" sz="2800" b="1" dirty="0">
                <a:solidFill>
                  <a:srgbClr val="660033"/>
                </a:solidFill>
                <a:latin typeface="+mj-ea"/>
                <a:ea typeface="+mj-ea"/>
              </a:rPr>
              <a:t>焊锡丝</a:t>
            </a:r>
            <a:endParaRPr lang="zh-CN" altLang="en-US" sz="2800" dirty="0">
              <a:latin typeface="+mj-ea"/>
              <a:ea typeface="+mj-ea"/>
            </a:endParaRPr>
          </a:p>
        </p:txBody>
      </p:sp>
      <p:grpSp>
        <p:nvGrpSpPr>
          <p:cNvPr id="17" name="Group 46"/>
          <p:cNvGrpSpPr/>
          <p:nvPr/>
        </p:nvGrpSpPr>
        <p:grpSpPr bwMode="auto">
          <a:xfrm>
            <a:off x="2717800" y="5100910"/>
            <a:ext cx="1597025" cy="1568450"/>
            <a:chOff x="2176" y="1742"/>
            <a:chExt cx="1006" cy="988"/>
          </a:xfrm>
        </p:grpSpPr>
        <p:sp>
          <p:nvSpPr>
            <p:cNvPr id="18" name="Rectangle 47"/>
            <p:cNvSpPr>
              <a:spLocks noChangeArrowheads="1"/>
            </p:cNvSpPr>
            <p:nvPr/>
          </p:nvSpPr>
          <p:spPr bwMode="auto">
            <a:xfrm>
              <a:off x="2334" y="2422"/>
              <a:ext cx="738" cy="286"/>
            </a:xfrm>
            <a:prstGeom prst="rect">
              <a:avLst/>
            </a:prstGeom>
            <a:solidFill>
              <a:srgbClr val="FFCC99"/>
            </a:solidFill>
            <a:ln w="38100">
              <a:solidFill>
                <a:srgbClr val="000000"/>
              </a:solidFill>
              <a:miter lim="800000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" name="Line 48"/>
            <p:cNvSpPr>
              <a:spLocks noChangeShapeType="1"/>
            </p:cNvSpPr>
            <p:nvPr/>
          </p:nvSpPr>
          <p:spPr bwMode="auto">
            <a:xfrm>
              <a:off x="2442" y="2414"/>
              <a:ext cx="0" cy="302"/>
            </a:xfrm>
            <a:prstGeom prst="line">
              <a:avLst/>
            </a:prstGeom>
            <a:noFill/>
            <a:ln w="57150">
              <a:solidFill>
                <a:srgbClr val="969696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" name="Line 49"/>
            <p:cNvSpPr>
              <a:spLocks noChangeShapeType="1"/>
            </p:cNvSpPr>
            <p:nvPr/>
          </p:nvSpPr>
          <p:spPr bwMode="auto">
            <a:xfrm>
              <a:off x="2601" y="2414"/>
              <a:ext cx="0" cy="302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" name="Line 50"/>
            <p:cNvSpPr>
              <a:spLocks noChangeShapeType="1"/>
            </p:cNvSpPr>
            <p:nvPr/>
          </p:nvSpPr>
          <p:spPr bwMode="auto">
            <a:xfrm>
              <a:off x="2746" y="2428"/>
              <a:ext cx="0" cy="302"/>
            </a:xfrm>
            <a:prstGeom prst="line">
              <a:avLst/>
            </a:prstGeom>
            <a:noFill/>
            <a:ln w="57150">
              <a:solidFill>
                <a:srgbClr val="6633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" name="Line 51"/>
            <p:cNvSpPr>
              <a:spLocks noChangeShapeType="1"/>
            </p:cNvSpPr>
            <p:nvPr/>
          </p:nvSpPr>
          <p:spPr bwMode="auto">
            <a:xfrm>
              <a:off x="2945" y="2422"/>
              <a:ext cx="0" cy="302"/>
            </a:xfrm>
            <a:prstGeom prst="line">
              <a:avLst/>
            </a:prstGeom>
            <a:noFill/>
            <a:ln w="76200">
              <a:solidFill>
                <a:srgbClr val="FFCC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" name="Line 52"/>
            <p:cNvSpPr>
              <a:spLocks noChangeShapeType="1"/>
            </p:cNvSpPr>
            <p:nvPr/>
          </p:nvSpPr>
          <p:spPr bwMode="auto">
            <a:xfrm>
              <a:off x="2176" y="2565"/>
              <a:ext cx="145" cy="0"/>
            </a:xfrm>
            <a:prstGeom prst="line">
              <a:avLst/>
            </a:prstGeom>
            <a:noFill/>
            <a:ln w="57150">
              <a:solidFill>
                <a:srgbClr val="80808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" name="Line 53"/>
            <p:cNvSpPr>
              <a:spLocks noChangeShapeType="1"/>
            </p:cNvSpPr>
            <p:nvPr/>
          </p:nvSpPr>
          <p:spPr bwMode="auto">
            <a:xfrm>
              <a:off x="3072" y="2565"/>
              <a:ext cx="110" cy="0"/>
            </a:xfrm>
            <a:prstGeom prst="line">
              <a:avLst/>
            </a:prstGeom>
            <a:noFill/>
            <a:ln w="57150">
              <a:solidFill>
                <a:srgbClr val="80808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" name="Line 54"/>
            <p:cNvSpPr>
              <a:spLocks noChangeShapeType="1"/>
            </p:cNvSpPr>
            <p:nvPr/>
          </p:nvSpPr>
          <p:spPr bwMode="auto">
            <a:xfrm>
              <a:off x="2179" y="1742"/>
              <a:ext cx="0" cy="837"/>
            </a:xfrm>
            <a:prstGeom prst="line">
              <a:avLst/>
            </a:prstGeom>
            <a:noFill/>
            <a:ln w="57150">
              <a:solidFill>
                <a:srgbClr val="80808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" name="Line 55"/>
            <p:cNvSpPr>
              <a:spLocks noChangeShapeType="1"/>
            </p:cNvSpPr>
            <p:nvPr/>
          </p:nvSpPr>
          <p:spPr bwMode="auto">
            <a:xfrm>
              <a:off x="3172" y="1756"/>
              <a:ext cx="0" cy="823"/>
            </a:xfrm>
            <a:prstGeom prst="line">
              <a:avLst/>
            </a:prstGeom>
            <a:noFill/>
            <a:ln w="57150">
              <a:solidFill>
                <a:srgbClr val="80808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7" name="Line 56"/>
          <p:cNvSpPr>
            <a:spLocks noChangeShapeType="1"/>
          </p:cNvSpPr>
          <p:nvPr/>
        </p:nvSpPr>
        <p:spPr bwMode="auto">
          <a:xfrm>
            <a:off x="720725" y="5710510"/>
            <a:ext cx="6705600" cy="0"/>
          </a:xfrm>
          <a:prstGeom prst="line">
            <a:avLst/>
          </a:prstGeom>
          <a:noFill/>
          <a:ln w="76200">
            <a:solidFill>
              <a:srgbClr val="CC99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8" name="Freeform 59"/>
          <p:cNvSpPr/>
          <p:nvPr/>
        </p:nvSpPr>
        <p:spPr bwMode="auto">
          <a:xfrm>
            <a:off x="3973513" y="5335860"/>
            <a:ext cx="649287" cy="374650"/>
          </a:xfrm>
          <a:custGeom>
            <a:avLst/>
            <a:gdLst>
              <a:gd name="T0" fmla="*/ 40 w 409"/>
              <a:gd name="T1" fmla="*/ 234 h 236"/>
              <a:gd name="T2" fmla="*/ 126 w 409"/>
              <a:gd name="T3" fmla="*/ 116 h 236"/>
              <a:gd name="T4" fmla="*/ 206 w 409"/>
              <a:gd name="T5" fmla="*/ 0 h 236"/>
              <a:gd name="T6" fmla="*/ 282 w 409"/>
              <a:gd name="T7" fmla="*/ 124 h 236"/>
              <a:gd name="T8" fmla="*/ 369 w 409"/>
              <a:gd name="T9" fmla="*/ 236 h 236"/>
              <a:gd name="T10" fmla="*/ 40 w 409"/>
              <a:gd name="T11" fmla="*/ 234 h 2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09" h="236">
                <a:moveTo>
                  <a:pt x="40" y="234"/>
                </a:moveTo>
                <a:cubicBezTo>
                  <a:pt x="0" y="214"/>
                  <a:pt x="98" y="158"/>
                  <a:pt x="126" y="116"/>
                </a:cubicBezTo>
                <a:cubicBezTo>
                  <a:pt x="153" y="75"/>
                  <a:pt x="173" y="3"/>
                  <a:pt x="206" y="0"/>
                </a:cubicBezTo>
                <a:cubicBezTo>
                  <a:pt x="232" y="1"/>
                  <a:pt x="255" y="84"/>
                  <a:pt x="282" y="124"/>
                </a:cubicBezTo>
                <a:cubicBezTo>
                  <a:pt x="307" y="162"/>
                  <a:pt x="409" y="216"/>
                  <a:pt x="369" y="236"/>
                </a:cubicBezTo>
                <a:lnTo>
                  <a:pt x="40" y="234"/>
                </a:lnTo>
                <a:close/>
              </a:path>
            </a:pathLst>
          </a:custGeom>
          <a:gradFill rotWithShape="0">
            <a:gsLst>
              <a:gs pos="0">
                <a:srgbClr val="808080"/>
              </a:gs>
              <a:gs pos="50000">
                <a:srgbClr val="808080">
                  <a:gamma/>
                  <a:tint val="24314"/>
                  <a:invGamma/>
                </a:srgbClr>
              </a:gs>
              <a:gs pos="100000">
                <a:srgbClr val="808080"/>
              </a:gs>
            </a:gsLst>
            <a:lin ang="0" scaled="1"/>
          </a:gradFill>
          <a:ln w="38100" cap="flat" cmpd="sng">
            <a:solidFill>
              <a:srgbClr val="808080"/>
            </a:solidFill>
            <a:prstDash val="solid"/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1" name="AutoShape 63"/>
          <p:cNvSpPr>
            <a:spLocks noChangeArrowheads="1"/>
          </p:cNvSpPr>
          <p:nvPr/>
        </p:nvSpPr>
        <p:spPr bwMode="auto">
          <a:xfrm>
            <a:off x="5724525" y="4403997"/>
            <a:ext cx="3239963" cy="2160736"/>
          </a:xfrm>
          <a:prstGeom prst="wedgeEllipseCallout">
            <a:avLst>
              <a:gd name="adj1" fmla="val -89774"/>
              <a:gd name="adj2" fmla="val 4704"/>
            </a:avLst>
          </a:prstGeom>
          <a:gradFill rotWithShape="0">
            <a:gsLst>
              <a:gs pos="0">
                <a:srgbClr val="FF99CC"/>
              </a:gs>
              <a:gs pos="50000">
                <a:srgbClr val="FFFFFF"/>
              </a:gs>
              <a:gs pos="100000">
                <a:srgbClr val="FF99CC"/>
              </a:gs>
            </a:gsLst>
            <a:lin ang="5400000" scaled="1"/>
          </a:gradFill>
          <a:ln w="9525">
            <a:solidFill>
              <a:srgbClr val="FF0000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zh-CN" sz="1800">
              <a:latin typeface="Tahoma" panose="020B0604030504040204" pitchFamily="34" charset="0"/>
            </a:endParaRPr>
          </a:p>
        </p:txBody>
      </p:sp>
      <p:sp>
        <p:nvSpPr>
          <p:cNvPr id="32" name="Text Box 64"/>
          <p:cNvSpPr txBox="1">
            <a:spLocks noChangeArrowheads="1"/>
          </p:cNvSpPr>
          <p:nvPr/>
        </p:nvSpPr>
        <p:spPr bwMode="auto">
          <a:xfrm>
            <a:off x="6228184" y="4835797"/>
            <a:ext cx="2350323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rgbClr val="660033"/>
                </a:solidFill>
                <a:latin typeface="+mj-ea"/>
                <a:ea typeface="+mj-ea"/>
              </a:rPr>
              <a:t>焊点高</a:t>
            </a:r>
            <a:r>
              <a:rPr lang="en-US" altLang="zh-CN" sz="2400" b="1" dirty="0" smtClean="0">
                <a:solidFill>
                  <a:srgbClr val="660033"/>
                </a:solidFill>
                <a:latin typeface="+mj-ea"/>
                <a:ea typeface="+mj-ea"/>
              </a:rPr>
              <a:t>1.5mm</a:t>
            </a:r>
            <a:endParaRPr lang="zh-CN" altLang="en-US" sz="2400" b="1" dirty="0">
              <a:solidFill>
                <a:srgbClr val="660033"/>
              </a:solidFill>
              <a:latin typeface="+mj-ea"/>
              <a:ea typeface="+mj-ea"/>
            </a:endParaRPr>
          </a:p>
          <a:p>
            <a:r>
              <a:rPr lang="zh-CN" altLang="en-US" sz="2400" b="1" dirty="0">
                <a:solidFill>
                  <a:srgbClr val="660033"/>
                </a:solidFill>
                <a:latin typeface="+mj-ea"/>
                <a:ea typeface="+mj-ea"/>
              </a:rPr>
              <a:t>直径与焊盘</a:t>
            </a:r>
            <a:r>
              <a:rPr lang="zh-CN" altLang="en-US" sz="2400" b="1" dirty="0" smtClean="0">
                <a:solidFill>
                  <a:srgbClr val="660033"/>
                </a:solidFill>
                <a:latin typeface="+mj-ea"/>
                <a:ea typeface="+mj-ea"/>
              </a:rPr>
              <a:t>一致</a:t>
            </a:r>
            <a:endParaRPr lang="zh-CN" altLang="en-US" sz="2400" b="1" dirty="0">
              <a:solidFill>
                <a:srgbClr val="660033"/>
              </a:solidFill>
              <a:latin typeface="+mj-ea"/>
              <a:ea typeface="+mj-ea"/>
            </a:endParaRPr>
          </a:p>
          <a:p>
            <a:r>
              <a:rPr lang="zh-CN" altLang="en-US" sz="2400" b="1" dirty="0">
                <a:solidFill>
                  <a:srgbClr val="660033"/>
                </a:solidFill>
                <a:latin typeface="+mj-ea"/>
                <a:ea typeface="+mj-ea"/>
              </a:rPr>
              <a:t>脚高出</a:t>
            </a:r>
            <a:r>
              <a:rPr lang="en-US" altLang="zh-CN" sz="2400" b="1" dirty="0" smtClean="0">
                <a:solidFill>
                  <a:srgbClr val="660033"/>
                </a:solidFill>
                <a:latin typeface="+mj-ea"/>
                <a:ea typeface="+mj-ea"/>
              </a:rPr>
              <a:t>0.5mm</a:t>
            </a:r>
            <a:endParaRPr lang="en-US" altLang="zh-CN" sz="2400" dirty="0">
              <a:latin typeface="+mj-ea"/>
              <a:ea typeface="+mj-ea"/>
            </a:endParaRPr>
          </a:p>
        </p:txBody>
      </p:sp>
      <p:sp>
        <p:nvSpPr>
          <p:cNvPr id="33" name="Text Box 67"/>
          <p:cNvSpPr txBox="1">
            <a:spLocks noChangeArrowheads="1"/>
          </p:cNvSpPr>
          <p:nvPr/>
        </p:nvSpPr>
        <p:spPr bwMode="auto">
          <a:xfrm>
            <a:off x="251520" y="4188469"/>
            <a:ext cx="2520280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zh-CN" altLang="en-US" sz="2200" b="1" dirty="0" smtClean="0">
                <a:solidFill>
                  <a:srgbClr val="663300"/>
                </a:solidFill>
                <a:latin typeface="+mj-ea"/>
                <a:ea typeface="+mj-ea"/>
              </a:rPr>
              <a:t>斜面</a:t>
            </a:r>
            <a:r>
              <a:rPr lang="zh-CN" altLang="en-US" sz="2200" b="1" dirty="0">
                <a:solidFill>
                  <a:srgbClr val="663300"/>
                </a:solidFill>
                <a:latin typeface="+mj-ea"/>
                <a:ea typeface="+mj-ea"/>
              </a:rPr>
              <a:t>靠在元件脚</a:t>
            </a:r>
            <a:r>
              <a:rPr lang="zh-CN" altLang="en-US" sz="2200" b="1" dirty="0" smtClean="0">
                <a:solidFill>
                  <a:srgbClr val="663300"/>
                </a:solidFill>
                <a:latin typeface="+mj-ea"/>
                <a:ea typeface="+mj-ea"/>
              </a:rPr>
              <a:t>上</a:t>
            </a:r>
            <a:endParaRPr lang="en-US" altLang="zh-CN" sz="2200" b="1" dirty="0" smtClean="0">
              <a:solidFill>
                <a:srgbClr val="663300"/>
              </a:solidFill>
              <a:latin typeface="+mj-ea"/>
              <a:ea typeface="+mj-ea"/>
            </a:endParaRPr>
          </a:p>
          <a:p>
            <a:r>
              <a:rPr lang="zh-CN" altLang="en-US" sz="2200" b="1" dirty="0" smtClean="0">
                <a:solidFill>
                  <a:srgbClr val="663300"/>
                </a:solidFill>
                <a:latin typeface="+mj-ea"/>
                <a:ea typeface="+mj-ea"/>
              </a:rPr>
              <a:t>加热</a:t>
            </a:r>
            <a:r>
              <a:rPr lang="zh-CN" altLang="en-US" sz="2200" b="1" dirty="0">
                <a:solidFill>
                  <a:srgbClr val="663300"/>
                </a:solidFill>
                <a:latin typeface="+mj-ea"/>
                <a:ea typeface="+mj-ea"/>
              </a:rPr>
              <a:t>面积</a:t>
            </a:r>
            <a:r>
              <a:rPr lang="zh-CN" altLang="en-US" sz="2200" b="1" dirty="0" smtClean="0">
                <a:solidFill>
                  <a:srgbClr val="663300"/>
                </a:solidFill>
                <a:latin typeface="+mj-ea"/>
                <a:ea typeface="+mj-ea"/>
              </a:rPr>
              <a:t>最大</a:t>
            </a:r>
            <a:endParaRPr lang="zh-CN" altLang="en-US" sz="2200" b="1" dirty="0">
              <a:solidFill>
                <a:srgbClr val="663300"/>
              </a:solidFill>
              <a:latin typeface="+mj-ea"/>
              <a:ea typeface="+mj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908175" y="1917065"/>
            <a:ext cx="614807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kumimoji="1" lang="en-US" altLang="zh-CN" b="1" dirty="0" smtClean="0">
                <a:solidFill>
                  <a:srgbClr val="0000FF"/>
                </a:solidFill>
                <a:latin typeface="+mn-ea"/>
                <a:sym typeface="+mn-ea"/>
              </a:rPr>
              <a:t>1.</a:t>
            </a:r>
            <a:r>
              <a:rPr kumimoji="1" lang="zh-CN" altLang="en-US" b="1" dirty="0" smtClean="0">
                <a:solidFill>
                  <a:srgbClr val="0000FF"/>
                </a:solidFill>
                <a:latin typeface="+mn-ea"/>
                <a:sym typeface="+mn-ea"/>
              </a:rPr>
              <a:t>准备施焊</a:t>
            </a:r>
            <a:r>
              <a:rPr kumimoji="1" lang="en-US" altLang="zh-CN" b="1" dirty="0">
                <a:solidFill>
                  <a:srgbClr val="0000FF"/>
                </a:solidFill>
                <a:latin typeface="+mn-ea"/>
                <a:sym typeface="+mn-ea"/>
              </a:rPr>
              <a:t>: </a:t>
            </a:r>
            <a:r>
              <a:rPr kumimoji="1" lang="zh-CN" altLang="en-US" b="1" dirty="0">
                <a:solidFill>
                  <a:srgbClr val="FF3399"/>
                </a:solidFill>
                <a:latin typeface="+mn-ea"/>
                <a:sym typeface="+mn-ea"/>
              </a:rPr>
              <a:t>准备好焊锡丝和烙铁及焊件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927860" y="2287905"/>
            <a:ext cx="5242560" cy="45085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 eaLnBrk="1" fontAlgn="t" hangingPunct="1">
              <a:lnSpc>
                <a:spcPct val="130000"/>
              </a:lnSpc>
            </a:pPr>
            <a:r>
              <a:rPr kumimoji="1" lang="en-US" altLang="zh-CN" b="1" dirty="0" smtClean="0">
                <a:solidFill>
                  <a:srgbClr val="0000FF"/>
                </a:solidFill>
                <a:latin typeface="+mn-ea"/>
                <a:sym typeface="+mn-ea"/>
              </a:rPr>
              <a:t>2.</a:t>
            </a:r>
            <a:r>
              <a:rPr kumimoji="1" lang="zh-CN" altLang="en-US" b="1" dirty="0" smtClean="0">
                <a:solidFill>
                  <a:srgbClr val="0000FF"/>
                </a:solidFill>
                <a:latin typeface="+mn-ea"/>
                <a:sym typeface="+mn-ea"/>
              </a:rPr>
              <a:t>加热</a:t>
            </a:r>
            <a:r>
              <a:rPr kumimoji="1" lang="zh-CN" altLang="en-US" b="1" dirty="0">
                <a:solidFill>
                  <a:srgbClr val="0000FF"/>
                </a:solidFill>
                <a:latin typeface="+mn-ea"/>
                <a:sym typeface="+mn-ea"/>
              </a:rPr>
              <a:t>焊件</a:t>
            </a:r>
            <a:r>
              <a:rPr kumimoji="1" lang="en-US" altLang="zh-CN" b="1" dirty="0">
                <a:solidFill>
                  <a:srgbClr val="0000FF"/>
                </a:solidFill>
                <a:latin typeface="+mn-ea"/>
                <a:sym typeface="+mn-ea"/>
              </a:rPr>
              <a:t>: </a:t>
            </a:r>
            <a:r>
              <a:rPr kumimoji="1" lang="zh-CN" altLang="en-US" b="1" dirty="0">
                <a:solidFill>
                  <a:srgbClr val="FF3399"/>
                </a:solidFill>
                <a:latin typeface="+mn-ea"/>
                <a:sym typeface="+mn-ea"/>
              </a:rPr>
              <a:t>将烙铁接触焊接点</a:t>
            </a:r>
            <a:r>
              <a:rPr kumimoji="1" lang="zh-CN" altLang="en-US" b="1" dirty="0" smtClean="0">
                <a:solidFill>
                  <a:srgbClr val="FF3399"/>
                </a:solidFill>
                <a:latin typeface="+mn-ea"/>
                <a:sym typeface="+mn-ea"/>
              </a:rPr>
              <a:t>，加热引线</a:t>
            </a:r>
            <a:r>
              <a:rPr kumimoji="1" lang="zh-CN" altLang="en-US" b="1" dirty="0">
                <a:solidFill>
                  <a:srgbClr val="FF3399"/>
                </a:solidFill>
                <a:latin typeface="+mn-ea"/>
                <a:sym typeface="+mn-ea"/>
              </a:rPr>
              <a:t>和</a:t>
            </a:r>
            <a:r>
              <a:rPr kumimoji="1" lang="zh-CN" altLang="en-US" b="1" dirty="0" smtClean="0">
                <a:solidFill>
                  <a:srgbClr val="FF3399"/>
                </a:solidFill>
                <a:latin typeface="+mn-ea"/>
                <a:sym typeface="+mn-ea"/>
              </a:rPr>
              <a:t>焊盘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908175" y="2833370"/>
            <a:ext cx="547243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eaLnBrk="1" hangingPunct="1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None/>
            </a:pPr>
            <a:r>
              <a:rPr kumimoji="1" lang="en-US" altLang="zh-CN" b="1" dirty="0" smtClean="0">
                <a:solidFill>
                  <a:srgbClr val="0000FF"/>
                </a:solidFill>
                <a:latin typeface="+mn-ea"/>
                <a:sym typeface="+mn-ea"/>
              </a:rPr>
              <a:t>3.</a:t>
            </a:r>
            <a:r>
              <a:rPr kumimoji="1" lang="zh-CN" altLang="en-US" b="1" dirty="0" smtClean="0">
                <a:solidFill>
                  <a:srgbClr val="0000FF"/>
                </a:solidFill>
                <a:latin typeface="+mn-ea"/>
                <a:sym typeface="+mn-ea"/>
              </a:rPr>
              <a:t>熔化</a:t>
            </a:r>
            <a:r>
              <a:rPr kumimoji="1" lang="zh-CN" altLang="en-US" b="1" dirty="0">
                <a:solidFill>
                  <a:srgbClr val="0000FF"/>
                </a:solidFill>
                <a:latin typeface="+mn-ea"/>
                <a:sym typeface="+mn-ea"/>
              </a:rPr>
              <a:t>焊料</a:t>
            </a:r>
            <a:r>
              <a:rPr kumimoji="1" lang="en-US" altLang="zh-CN" b="1" dirty="0">
                <a:solidFill>
                  <a:srgbClr val="0000FF"/>
                </a:solidFill>
                <a:latin typeface="+mn-ea"/>
                <a:sym typeface="+mn-ea"/>
              </a:rPr>
              <a:t>: </a:t>
            </a:r>
            <a:r>
              <a:rPr kumimoji="1" lang="zh-CN" altLang="en-US" b="1" dirty="0" smtClean="0">
                <a:solidFill>
                  <a:srgbClr val="FF3399"/>
                </a:solidFill>
                <a:latin typeface="+mn-ea"/>
                <a:sym typeface="+mn-ea"/>
              </a:rPr>
              <a:t>焊件预热后将焊丝置于</a:t>
            </a:r>
            <a:r>
              <a:rPr kumimoji="1" lang="zh-CN" altLang="en-US" b="1" dirty="0">
                <a:solidFill>
                  <a:srgbClr val="FF3399"/>
                </a:solidFill>
                <a:latin typeface="+mn-ea"/>
                <a:sym typeface="+mn-ea"/>
              </a:rPr>
              <a:t>焊点</a:t>
            </a:r>
            <a:r>
              <a:rPr kumimoji="1" lang="zh-CN" altLang="en-US" b="1" dirty="0" smtClean="0">
                <a:solidFill>
                  <a:srgbClr val="FF3399"/>
                </a:solidFill>
                <a:latin typeface="+mn-ea"/>
                <a:sym typeface="+mn-ea"/>
              </a:rPr>
              <a:t>，熔化焊料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1908175" y="3296285"/>
            <a:ext cx="43230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eaLnBrk="1" hangingPunct="1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None/>
            </a:pPr>
            <a:r>
              <a:rPr kumimoji="1" lang="en-US" altLang="zh-CN" b="1" dirty="0" smtClean="0">
                <a:solidFill>
                  <a:srgbClr val="0000FF"/>
                </a:solidFill>
                <a:latin typeface="+mn-ea"/>
                <a:sym typeface="+mn-ea"/>
              </a:rPr>
              <a:t>4.</a:t>
            </a:r>
            <a:r>
              <a:rPr kumimoji="1" lang="zh-CN" altLang="en-US" b="1" dirty="0" smtClean="0">
                <a:solidFill>
                  <a:srgbClr val="0000FF"/>
                </a:solidFill>
                <a:latin typeface="+mn-ea"/>
                <a:sym typeface="+mn-ea"/>
              </a:rPr>
              <a:t>移</a:t>
            </a:r>
            <a:r>
              <a:rPr kumimoji="1" lang="zh-CN" altLang="en-US" b="1" dirty="0">
                <a:solidFill>
                  <a:srgbClr val="0000FF"/>
                </a:solidFill>
                <a:latin typeface="+mn-ea"/>
                <a:sym typeface="+mn-ea"/>
              </a:rPr>
              <a:t>开焊锡</a:t>
            </a:r>
            <a:r>
              <a:rPr kumimoji="1" lang="en-US" altLang="zh-CN" b="1" dirty="0">
                <a:solidFill>
                  <a:srgbClr val="0000FF"/>
                </a:solidFill>
                <a:latin typeface="+mn-ea"/>
                <a:sym typeface="+mn-ea"/>
              </a:rPr>
              <a:t>: </a:t>
            </a:r>
            <a:r>
              <a:rPr kumimoji="1" lang="zh-CN" altLang="en-US" b="1" dirty="0" smtClean="0">
                <a:solidFill>
                  <a:srgbClr val="FF3399"/>
                </a:solidFill>
                <a:latin typeface="+mn-ea"/>
                <a:sym typeface="+mn-ea"/>
              </a:rPr>
              <a:t>焊锡熔化</a:t>
            </a:r>
            <a:r>
              <a:rPr kumimoji="1" lang="zh-CN" altLang="en-US" b="1" dirty="0">
                <a:solidFill>
                  <a:srgbClr val="FF3399"/>
                </a:solidFill>
                <a:latin typeface="+mn-ea"/>
                <a:sym typeface="+mn-ea"/>
              </a:rPr>
              <a:t>一</a:t>
            </a:r>
            <a:r>
              <a:rPr kumimoji="1" lang="zh-CN" altLang="en-US" b="1" dirty="0" smtClean="0">
                <a:solidFill>
                  <a:srgbClr val="FF3399"/>
                </a:solidFill>
                <a:latin typeface="+mn-ea"/>
                <a:sym typeface="+mn-ea"/>
              </a:rPr>
              <a:t>定量后移开焊锡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927860" y="3749675"/>
            <a:ext cx="455295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eaLnBrk="1" hangingPunct="1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None/>
            </a:pPr>
            <a:r>
              <a:rPr kumimoji="1" lang="en-US" altLang="zh-CN" b="1" dirty="0" smtClean="0">
                <a:solidFill>
                  <a:srgbClr val="0000FF"/>
                </a:solidFill>
                <a:latin typeface="+mn-ea"/>
                <a:sym typeface="+mn-ea"/>
              </a:rPr>
              <a:t>5.</a:t>
            </a:r>
            <a:r>
              <a:rPr kumimoji="1" lang="zh-CN" altLang="en-US" b="1" dirty="0" smtClean="0">
                <a:solidFill>
                  <a:srgbClr val="0000FF"/>
                </a:solidFill>
                <a:latin typeface="+mn-ea"/>
                <a:sym typeface="+mn-ea"/>
              </a:rPr>
              <a:t>移</a:t>
            </a:r>
            <a:r>
              <a:rPr kumimoji="1" lang="zh-CN" altLang="en-US" b="1" dirty="0">
                <a:solidFill>
                  <a:srgbClr val="0000FF"/>
                </a:solidFill>
                <a:latin typeface="+mn-ea"/>
                <a:sym typeface="+mn-ea"/>
              </a:rPr>
              <a:t>开烙铁</a:t>
            </a:r>
            <a:r>
              <a:rPr kumimoji="1" lang="en-US" altLang="zh-CN" b="1" dirty="0">
                <a:solidFill>
                  <a:srgbClr val="0000FF"/>
                </a:solidFill>
                <a:latin typeface="+mn-ea"/>
                <a:sym typeface="+mn-ea"/>
              </a:rPr>
              <a:t>: </a:t>
            </a:r>
            <a:r>
              <a:rPr kumimoji="1" lang="zh-CN" altLang="en-US" b="1" dirty="0" smtClean="0">
                <a:solidFill>
                  <a:srgbClr val="FF3399"/>
                </a:solidFill>
                <a:latin typeface="+mn-ea"/>
                <a:sym typeface="+mn-ea"/>
              </a:rPr>
              <a:t>焊锡</a:t>
            </a:r>
            <a:r>
              <a:rPr kumimoji="1" lang="zh-CN" altLang="en-US" b="1" dirty="0">
                <a:solidFill>
                  <a:srgbClr val="FF3399"/>
                </a:solidFill>
                <a:latin typeface="+mn-ea"/>
                <a:sym typeface="+mn-ea"/>
              </a:rPr>
              <a:t>完全润湿焊点后移开</a:t>
            </a:r>
            <a:r>
              <a:rPr kumimoji="1" lang="zh-CN" altLang="en-US" b="1" dirty="0" smtClean="0">
                <a:solidFill>
                  <a:srgbClr val="FF3399"/>
                </a:solidFill>
                <a:latin typeface="+mn-ea"/>
                <a:sym typeface="+mn-ea"/>
              </a:rPr>
              <a:t>烙铁</a:t>
            </a:r>
            <a:endParaRPr lang="zh-CN" altLang="en-US"/>
          </a:p>
        </p:txBody>
      </p:sp>
      <p:grpSp>
        <p:nvGrpSpPr>
          <p:cNvPr id="62" name="组合 61"/>
          <p:cNvGrpSpPr/>
          <p:nvPr/>
        </p:nvGrpSpPr>
        <p:grpSpPr>
          <a:xfrm>
            <a:off x="4024630" y="2461260"/>
            <a:ext cx="5868035" cy="2066290"/>
            <a:chOff x="4750" y="2931"/>
            <a:chExt cx="9241" cy="3254"/>
          </a:xfrm>
        </p:grpSpPr>
        <p:grpSp>
          <p:nvGrpSpPr>
            <p:cNvPr id="8" name="Group 12"/>
            <p:cNvGrpSpPr/>
            <p:nvPr/>
          </p:nvGrpSpPr>
          <p:grpSpPr bwMode="auto">
            <a:xfrm rot="19598596">
              <a:off x="11673" y="2931"/>
              <a:ext cx="2318" cy="2709"/>
              <a:chOff x="3854" y="1635"/>
              <a:chExt cx="2384" cy="4425"/>
            </a:xfrm>
          </p:grpSpPr>
          <p:sp>
            <p:nvSpPr>
              <p:cNvPr id="29" name="Arc 13"/>
              <p:cNvSpPr/>
              <p:nvPr/>
            </p:nvSpPr>
            <p:spPr bwMode="auto">
              <a:xfrm>
                <a:off x="3854" y="1635"/>
                <a:ext cx="1740" cy="2445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1600"/>
                  <a:gd name="T2" fmla="*/ 21600 w 21600"/>
                  <a:gd name="T3" fmla="*/ 21600 h 21600"/>
                  <a:gd name="T4" fmla="*/ 0 w 2160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76200">
                <a:solidFill>
                  <a:srgbClr val="80808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0" name="Arc 14"/>
              <p:cNvSpPr/>
              <p:nvPr/>
            </p:nvSpPr>
            <p:spPr bwMode="auto">
              <a:xfrm flipH="1" flipV="1">
                <a:off x="5592" y="3960"/>
                <a:ext cx="646" cy="2100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1600"/>
                  <a:gd name="T2" fmla="*/ 21600 w 21600"/>
                  <a:gd name="T3" fmla="*/ 21600 h 21600"/>
                  <a:gd name="T4" fmla="*/ 0 w 2160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76200">
                <a:solidFill>
                  <a:srgbClr val="80808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p>
                <a:endParaRPr lang="zh-CN" altLang="en-US"/>
              </a:p>
            </p:txBody>
          </p:sp>
        </p:grpSp>
        <p:grpSp>
          <p:nvGrpSpPr>
            <p:cNvPr id="34" name="Group 15"/>
            <p:cNvGrpSpPr/>
            <p:nvPr/>
          </p:nvGrpSpPr>
          <p:grpSpPr bwMode="auto">
            <a:xfrm rot="3355184">
              <a:off x="7830" y="2301"/>
              <a:ext cx="805" cy="6965"/>
              <a:chOff x="7884" y="924"/>
              <a:chExt cx="558" cy="5217"/>
            </a:xfrm>
          </p:grpSpPr>
          <p:sp>
            <p:nvSpPr>
              <p:cNvPr id="35" name="Rectangle 16"/>
              <p:cNvSpPr>
                <a:spLocks noChangeArrowheads="1"/>
              </p:cNvSpPr>
              <p:nvPr/>
            </p:nvSpPr>
            <p:spPr bwMode="auto">
              <a:xfrm>
                <a:off x="7944" y="1551"/>
                <a:ext cx="430" cy="1935"/>
              </a:xfrm>
              <a:prstGeom prst="rect">
                <a:avLst/>
              </a:prstGeom>
              <a:gradFill rotWithShape="0">
                <a:gsLst>
                  <a:gs pos="0">
                    <a:srgbClr val="663300">
                      <a:gamma/>
                      <a:tint val="18039"/>
                      <a:invGamma/>
                    </a:srgbClr>
                  </a:gs>
                  <a:gs pos="100000">
                    <a:srgbClr val="663300"/>
                  </a:gs>
                </a:gsLst>
                <a:lin ang="2700000" scaled="1"/>
              </a:gradFill>
              <a:ln w="19050">
                <a:solidFill>
                  <a:srgbClr val="000000"/>
                </a:solidFill>
                <a:miter lim="800000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6" name="AutoShape 17"/>
              <p:cNvSpPr>
                <a:spLocks noChangeArrowheads="1"/>
              </p:cNvSpPr>
              <p:nvPr/>
            </p:nvSpPr>
            <p:spPr bwMode="auto">
              <a:xfrm flipV="1">
                <a:off x="7950" y="1425"/>
                <a:ext cx="420" cy="123"/>
              </a:xfrm>
              <a:custGeom>
                <a:avLst/>
                <a:gdLst>
                  <a:gd name="G0" fmla="+- 5400 0 0"/>
                  <a:gd name="G1" fmla="+- 21600 0 5400"/>
                  <a:gd name="G2" fmla="*/ 5400 1 2"/>
                  <a:gd name="G3" fmla="+- 21600 0 G2"/>
                  <a:gd name="G4" fmla="+/ 5400 21600 2"/>
                  <a:gd name="G5" fmla="+/ G1 0 2"/>
                  <a:gd name="G6" fmla="*/ 21600 21600 5400"/>
                  <a:gd name="G7" fmla="*/ G6 1 2"/>
                  <a:gd name="G8" fmla="+- 21600 0 G7"/>
                  <a:gd name="G9" fmla="*/ 21600 1 2"/>
                  <a:gd name="G10" fmla="+- 5400 0 G9"/>
                  <a:gd name="G11" fmla="?: G10 G8 0"/>
                  <a:gd name="G12" fmla="?: G10 G7 21600"/>
                  <a:gd name="T0" fmla="*/ 18900 w 21600"/>
                  <a:gd name="T1" fmla="*/ 10800 h 21600"/>
                  <a:gd name="T2" fmla="*/ 10800 w 21600"/>
                  <a:gd name="T3" fmla="*/ 21600 h 21600"/>
                  <a:gd name="T4" fmla="*/ 2700 w 21600"/>
                  <a:gd name="T5" fmla="*/ 10800 h 21600"/>
                  <a:gd name="T6" fmla="*/ 10800 w 21600"/>
                  <a:gd name="T7" fmla="*/ 0 h 21600"/>
                  <a:gd name="T8" fmla="*/ 4500 w 21600"/>
                  <a:gd name="T9" fmla="*/ 4500 h 21600"/>
                  <a:gd name="T10" fmla="*/ 17100 w 21600"/>
                  <a:gd name="T11" fmla="*/ 171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0" y="0"/>
                    </a:moveTo>
                    <a:lnTo>
                      <a:pt x="5400" y="21600"/>
                    </a:lnTo>
                    <a:lnTo>
                      <a:pt x="1620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000000"/>
              </a:solidFill>
              <a:ln w="19050">
                <a:solidFill>
                  <a:srgbClr val="000000"/>
                </a:solidFill>
                <a:miter lim="800000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7" name="Rectangle 18"/>
              <p:cNvSpPr>
                <a:spLocks noChangeArrowheads="1"/>
              </p:cNvSpPr>
              <p:nvPr/>
            </p:nvSpPr>
            <p:spPr bwMode="auto">
              <a:xfrm>
                <a:off x="7884" y="3486"/>
                <a:ext cx="556" cy="195"/>
              </a:xfrm>
              <a:prstGeom prst="rect">
                <a:avLst/>
              </a:prstGeom>
              <a:gradFill rotWithShape="0">
                <a:gsLst>
                  <a:gs pos="0">
                    <a:srgbClr val="996600"/>
                  </a:gs>
                  <a:gs pos="100000">
                    <a:srgbClr val="996600">
                      <a:gamma/>
                      <a:shade val="46275"/>
                      <a:invGamma/>
                    </a:srgbClr>
                  </a:gs>
                </a:gsLst>
                <a:lin ang="2700000" scaled="1"/>
              </a:gradFill>
              <a:ln w="19050">
                <a:solidFill>
                  <a:srgbClr val="000000"/>
                </a:solidFill>
                <a:miter lim="800000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8" name="Rectangle 19"/>
              <p:cNvSpPr>
                <a:spLocks noChangeArrowheads="1"/>
              </p:cNvSpPr>
              <p:nvPr/>
            </p:nvSpPr>
            <p:spPr bwMode="auto">
              <a:xfrm>
                <a:off x="7886" y="3681"/>
                <a:ext cx="556" cy="114"/>
              </a:xfrm>
              <a:prstGeom prst="rect">
                <a:avLst/>
              </a:prstGeom>
              <a:solidFill>
                <a:srgbClr val="000000"/>
              </a:solidFill>
              <a:ln w="19050">
                <a:solidFill>
                  <a:srgbClr val="000000"/>
                </a:solidFill>
                <a:miter lim="800000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9" name="Rectangle 20"/>
              <p:cNvSpPr>
                <a:spLocks noChangeArrowheads="1"/>
              </p:cNvSpPr>
              <p:nvPr/>
            </p:nvSpPr>
            <p:spPr bwMode="auto">
              <a:xfrm>
                <a:off x="8048" y="3795"/>
                <a:ext cx="240" cy="63"/>
              </a:xfrm>
              <a:prstGeom prst="rect">
                <a:avLst/>
              </a:prstGeom>
              <a:solidFill>
                <a:srgbClr val="000000"/>
              </a:solidFill>
              <a:ln w="19050">
                <a:solidFill>
                  <a:srgbClr val="000000"/>
                </a:solidFill>
                <a:miter lim="800000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40" name="Rectangle 21"/>
              <p:cNvSpPr>
                <a:spLocks noChangeArrowheads="1"/>
              </p:cNvSpPr>
              <p:nvPr/>
            </p:nvSpPr>
            <p:spPr bwMode="auto">
              <a:xfrm>
                <a:off x="8104" y="3861"/>
                <a:ext cx="136" cy="708"/>
              </a:xfrm>
              <a:prstGeom prst="rect">
                <a:avLst/>
              </a:prstGeom>
              <a:solidFill>
                <a:srgbClr val="C0C0C0"/>
              </a:solidFill>
              <a:ln w="19050">
                <a:solidFill>
                  <a:srgbClr val="000000"/>
                </a:solidFill>
                <a:miter lim="800000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41" name="Rectangle 22"/>
              <p:cNvSpPr>
                <a:spLocks noChangeArrowheads="1"/>
              </p:cNvSpPr>
              <p:nvPr/>
            </p:nvSpPr>
            <p:spPr bwMode="auto">
              <a:xfrm>
                <a:off x="8084" y="4569"/>
                <a:ext cx="178" cy="936"/>
              </a:xfrm>
              <a:prstGeom prst="rect">
                <a:avLst/>
              </a:prstGeom>
              <a:solidFill>
                <a:srgbClr val="C0C0C0"/>
              </a:solidFill>
              <a:ln w="19050">
                <a:solidFill>
                  <a:srgbClr val="000000"/>
                </a:solidFill>
                <a:miter lim="800000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42" name="AutoShape 23"/>
              <p:cNvSpPr>
                <a:spLocks noChangeArrowheads="1"/>
              </p:cNvSpPr>
              <p:nvPr/>
            </p:nvSpPr>
            <p:spPr bwMode="auto">
              <a:xfrm>
                <a:off x="8114" y="5511"/>
                <a:ext cx="116" cy="630"/>
              </a:xfrm>
              <a:custGeom>
                <a:avLst/>
                <a:gdLst>
                  <a:gd name="G0" fmla="+- 8193 0 0"/>
                  <a:gd name="G1" fmla="+- 21600 0 8193"/>
                  <a:gd name="G2" fmla="*/ 8193 1 2"/>
                  <a:gd name="G3" fmla="+- 21600 0 G2"/>
                  <a:gd name="G4" fmla="+/ 8193 21600 2"/>
                  <a:gd name="G5" fmla="+/ G1 0 2"/>
                  <a:gd name="G6" fmla="*/ 21600 21600 8193"/>
                  <a:gd name="G7" fmla="*/ G6 1 2"/>
                  <a:gd name="G8" fmla="+- 21600 0 G7"/>
                  <a:gd name="G9" fmla="*/ 21600 1 2"/>
                  <a:gd name="G10" fmla="+- 8193 0 G9"/>
                  <a:gd name="G11" fmla="?: G10 G8 0"/>
                  <a:gd name="G12" fmla="?: G10 G7 21600"/>
                  <a:gd name="T0" fmla="*/ 17503 w 21600"/>
                  <a:gd name="T1" fmla="*/ 10800 h 21600"/>
                  <a:gd name="T2" fmla="*/ 10800 w 21600"/>
                  <a:gd name="T3" fmla="*/ 21600 h 21600"/>
                  <a:gd name="T4" fmla="*/ 4097 w 21600"/>
                  <a:gd name="T5" fmla="*/ 10800 h 21600"/>
                  <a:gd name="T6" fmla="*/ 10800 w 21600"/>
                  <a:gd name="T7" fmla="*/ 0 h 21600"/>
                  <a:gd name="T8" fmla="*/ 5897 w 21600"/>
                  <a:gd name="T9" fmla="*/ 5897 h 21600"/>
                  <a:gd name="T10" fmla="*/ 15703 w 21600"/>
                  <a:gd name="T11" fmla="*/ 15703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0" y="0"/>
                    </a:moveTo>
                    <a:lnTo>
                      <a:pt x="8193" y="21600"/>
                    </a:lnTo>
                    <a:lnTo>
                      <a:pt x="13407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C0C0C0"/>
              </a:solidFill>
              <a:ln w="19050">
                <a:solidFill>
                  <a:srgbClr val="000000"/>
                </a:solidFill>
                <a:miter lim="800000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43" name="Rectangle 24"/>
              <p:cNvSpPr>
                <a:spLocks noChangeArrowheads="1"/>
              </p:cNvSpPr>
              <p:nvPr/>
            </p:nvSpPr>
            <p:spPr bwMode="auto">
              <a:xfrm>
                <a:off x="8070" y="924"/>
                <a:ext cx="182" cy="507"/>
              </a:xfrm>
              <a:prstGeom prst="rect">
                <a:avLst/>
              </a:prstGeom>
              <a:solidFill>
                <a:srgbClr val="969696"/>
              </a:solidFill>
              <a:ln w="19050">
                <a:solidFill>
                  <a:srgbClr val="000000"/>
                </a:solidFill>
                <a:miter lim="800000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44" name="Line 25"/>
              <p:cNvSpPr>
                <a:spLocks noChangeShapeType="1"/>
              </p:cNvSpPr>
              <p:nvPr/>
            </p:nvSpPr>
            <p:spPr bwMode="auto">
              <a:xfrm>
                <a:off x="8124" y="981"/>
                <a:ext cx="120" cy="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45" name="Line 26"/>
              <p:cNvSpPr>
                <a:spLocks noChangeShapeType="1"/>
              </p:cNvSpPr>
              <p:nvPr/>
            </p:nvSpPr>
            <p:spPr bwMode="auto">
              <a:xfrm>
                <a:off x="8120" y="1056"/>
                <a:ext cx="120" cy="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46" name="Line 27"/>
              <p:cNvSpPr>
                <a:spLocks noChangeShapeType="1"/>
              </p:cNvSpPr>
              <p:nvPr/>
            </p:nvSpPr>
            <p:spPr bwMode="auto">
              <a:xfrm>
                <a:off x="8124" y="1131"/>
                <a:ext cx="120" cy="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47" name="Line 28"/>
              <p:cNvSpPr>
                <a:spLocks noChangeShapeType="1"/>
              </p:cNvSpPr>
              <p:nvPr/>
            </p:nvSpPr>
            <p:spPr bwMode="auto">
              <a:xfrm>
                <a:off x="8124" y="1185"/>
                <a:ext cx="120" cy="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48" name="Line 29"/>
              <p:cNvSpPr>
                <a:spLocks noChangeShapeType="1"/>
              </p:cNvSpPr>
              <p:nvPr/>
            </p:nvSpPr>
            <p:spPr bwMode="auto">
              <a:xfrm>
                <a:off x="8124" y="1254"/>
                <a:ext cx="120" cy="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49" name="Line 30"/>
              <p:cNvSpPr>
                <a:spLocks noChangeShapeType="1"/>
              </p:cNvSpPr>
              <p:nvPr/>
            </p:nvSpPr>
            <p:spPr bwMode="auto">
              <a:xfrm>
                <a:off x="8130" y="1320"/>
                <a:ext cx="120" cy="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50" name="Line 31"/>
              <p:cNvSpPr>
                <a:spLocks noChangeShapeType="1"/>
              </p:cNvSpPr>
              <p:nvPr/>
            </p:nvSpPr>
            <p:spPr bwMode="auto">
              <a:xfrm>
                <a:off x="8124" y="1380"/>
                <a:ext cx="120" cy="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51" name="Line 32"/>
              <p:cNvSpPr>
                <a:spLocks noChangeShapeType="1"/>
              </p:cNvSpPr>
              <p:nvPr/>
            </p:nvSpPr>
            <p:spPr bwMode="auto">
              <a:xfrm>
                <a:off x="8074" y="1350"/>
                <a:ext cx="120" cy="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52" name="Line 33"/>
              <p:cNvSpPr>
                <a:spLocks noChangeShapeType="1"/>
              </p:cNvSpPr>
              <p:nvPr/>
            </p:nvSpPr>
            <p:spPr bwMode="auto">
              <a:xfrm>
                <a:off x="8076" y="1281"/>
                <a:ext cx="120" cy="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53" name="Line 34"/>
              <p:cNvSpPr>
                <a:spLocks noChangeShapeType="1"/>
              </p:cNvSpPr>
              <p:nvPr/>
            </p:nvSpPr>
            <p:spPr bwMode="auto">
              <a:xfrm>
                <a:off x="8076" y="1221"/>
                <a:ext cx="120" cy="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54" name="Line 35"/>
              <p:cNvSpPr>
                <a:spLocks noChangeShapeType="1"/>
              </p:cNvSpPr>
              <p:nvPr/>
            </p:nvSpPr>
            <p:spPr bwMode="auto">
              <a:xfrm>
                <a:off x="8072" y="1161"/>
                <a:ext cx="120" cy="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55" name="Line 36"/>
              <p:cNvSpPr>
                <a:spLocks noChangeShapeType="1"/>
              </p:cNvSpPr>
              <p:nvPr/>
            </p:nvSpPr>
            <p:spPr bwMode="auto">
              <a:xfrm>
                <a:off x="8072" y="1023"/>
                <a:ext cx="120" cy="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56" name="Line 37"/>
              <p:cNvSpPr>
                <a:spLocks noChangeShapeType="1"/>
              </p:cNvSpPr>
              <p:nvPr/>
            </p:nvSpPr>
            <p:spPr bwMode="auto">
              <a:xfrm>
                <a:off x="8076" y="1092"/>
                <a:ext cx="120" cy="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57" name="Rectangle 38"/>
              <p:cNvSpPr>
                <a:spLocks noChangeArrowheads="1"/>
              </p:cNvSpPr>
              <p:nvPr/>
            </p:nvSpPr>
            <p:spPr bwMode="auto">
              <a:xfrm>
                <a:off x="8110" y="3483"/>
                <a:ext cx="90" cy="195"/>
              </a:xfrm>
              <a:prstGeom prst="rect">
                <a:avLst/>
              </a:prstGeom>
              <a:gradFill rotWithShape="0">
                <a:gsLst>
                  <a:gs pos="0">
                    <a:srgbClr val="CC9900"/>
                  </a:gs>
                  <a:gs pos="100000">
                    <a:srgbClr val="CC9900">
                      <a:gamma/>
                      <a:shade val="46275"/>
                      <a:invGamma/>
                    </a:srgbClr>
                  </a:gs>
                </a:gsLst>
                <a:lin ang="2700000" scaled="1"/>
              </a:gradFill>
              <a:ln w="19050">
                <a:solidFill>
                  <a:srgbClr val="000000"/>
                </a:solidFill>
                <a:miter lim="800000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58" name="Line 39"/>
              <p:cNvSpPr>
                <a:spLocks noChangeShapeType="1"/>
              </p:cNvSpPr>
              <p:nvPr/>
            </p:nvSpPr>
            <p:spPr bwMode="auto">
              <a:xfrm>
                <a:off x="7892" y="3612"/>
                <a:ext cx="210" cy="0"/>
              </a:xfrm>
              <a:prstGeom prst="line">
                <a:avLst/>
              </a:prstGeom>
              <a:noFill/>
              <a:ln w="19050">
                <a:solidFill>
                  <a:srgbClr val="9966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59" name="Line 40"/>
              <p:cNvSpPr>
                <a:spLocks noChangeShapeType="1"/>
              </p:cNvSpPr>
              <p:nvPr/>
            </p:nvSpPr>
            <p:spPr bwMode="auto">
              <a:xfrm>
                <a:off x="7888" y="3570"/>
                <a:ext cx="210" cy="0"/>
              </a:xfrm>
              <a:prstGeom prst="line">
                <a:avLst/>
              </a:prstGeom>
              <a:noFill/>
              <a:ln w="19050">
                <a:solidFill>
                  <a:srgbClr val="9966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60" name="Line 41"/>
              <p:cNvSpPr>
                <a:spLocks noChangeShapeType="1"/>
              </p:cNvSpPr>
              <p:nvPr/>
            </p:nvSpPr>
            <p:spPr bwMode="auto">
              <a:xfrm>
                <a:off x="7888" y="3528"/>
                <a:ext cx="210" cy="0"/>
              </a:xfrm>
              <a:prstGeom prst="line">
                <a:avLst/>
              </a:prstGeom>
              <a:noFill/>
              <a:ln w="19050">
                <a:solidFill>
                  <a:srgbClr val="9966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61" name="Line 42"/>
              <p:cNvSpPr>
                <a:spLocks noChangeShapeType="1"/>
              </p:cNvSpPr>
              <p:nvPr/>
            </p:nvSpPr>
            <p:spPr bwMode="auto">
              <a:xfrm>
                <a:off x="7892" y="3648"/>
                <a:ext cx="210" cy="0"/>
              </a:xfrm>
              <a:prstGeom prst="line">
                <a:avLst/>
              </a:prstGeom>
              <a:noFill/>
              <a:ln w="19050">
                <a:solidFill>
                  <a:srgbClr val="9966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63" name="Line 43"/>
              <p:cNvSpPr>
                <a:spLocks noChangeShapeType="1"/>
              </p:cNvSpPr>
              <p:nvPr/>
            </p:nvSpPr>
            <p:spPr bwMode="auto">
              <a:xfrm>
                <a:off x="8214" y="3573"/>
                <a:ext cx="210" cy="0"/>
              </a:xfrm>
              <a:prstGeom prst="line">
                <a:avLst/>
              </a:prstGeom>
              <a:noFill/>
              <a:ln w="19050">
                <a:solidFill>
                  <a:srgbClr val="9966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64" name="Line 44"/>
              <p:cNvSpPr>
                <a:spLocks noChangeShapeType="1"/>
              </p:cNvSpPr>
              <p:nvPr/>
            </p:nvSpPr>
            <p:spPr bwMode="auto">
              <a:xfrm>
                <a:off x="8214" y="3531"/>
                <a:ext cx="210" cy="0"/>
              </a:xfrm>
              <a:prstGeom prst="line">
                <a:avLst/>
              </a:prstGeom>
              <a:noFill/>
              <a:ln w="19050">
                <a:solidFill>
                  <a:srgbClr val="9966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65" name="Line 45"/>
              <p:cNvSpPr>
                <a:spLocks noChangeShapeType="1"/>
              </p:cNvSpPr>
              <p:nvPr/>
            </p:nvSpPr>
            <p:spPr bwMode="auto">
              <a:xfrm>
                <a:off x="8214" y="3609"/>
                <a:ext cx="210" cy="0"/>
              </a:xfrm>
              <a:prstGeom prst="line">
                <a:avLst/>
              </a:prstGeom>
              <a:noFill/>
              <a:ln w="19050">
                <a:solidFill>
                  <a:srgbClr val="9966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66" name="Line 46"/>
              <p:cNvSpPr>
                <a:spLocks noChangeShapeType="1"/>
              </p:cNvSpPr>
              <p:nvPr/>
            </p:nvSpPr>
            <p:spPr bwMode="auto">
              <a:xfrm>
                <a:off x="8208" y="3645"/>
                <a:ext cx="224" cy="0"/>
              </a:xfrm>
              <a:prstGeom prst="line">
                <a:avLst/>
              </a:prstGeom>
              <a:noFill/>
              <a:ln w="19050">
                <a:solidFill>
                  <a:srgbClr val="9966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p>
                <a:endParaRPr lang="zh-CN" altLang="en-US"/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7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xit" presetSubtype="4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22" presetClass="exit" presetSubtype="4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"/>
                            </p:stCondLst>
                            <p:childTnLst>
                              <p:par>
                                <p:cTn id="4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2" presetClass="exit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exit" presetSubtype="4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2" presetClass="exit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5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1" dur="50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#ppt_w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right)">
                                      <p:cBhvr>
                                        <p:cTn id="7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3" presetClass="entr" presetSubtype="1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3" presetClass="entr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1" animBg="1"/>
      <p:bldP spid="32" grpId="1" animBg="1"/>
      <p:bldP spid="9" grpId="0" animBg="1"/>
      <p:bldP spid="33" grpId="0" animBg="1"/>
      <p:bldP spid="9" grpId="1" animBg="1"/>
      <p:bldP spid="33" grpId="1" animBg="1"/>
      <p:bldP spid="16" grpId="0" animBg="1"/>
      <p:bldP spid="16" grpId="1" animBg="1"/>
      <p:bldP spid="28" grpId="0" animBg="1"/>
      <p:bldP spid="28" grpId="1" animBg="1"/>
      <p:bldP spid="16" grpId="2" animBg="1"/>
      <p:bldP spid="9" grpId="2" animBg="1"/>
      <p:bldP spid="33" grpId="2" animBg="1"/>
      <p:bldP spid="31" grpId="2" animBg="1"/>
      <p:bldP spid="32" grpId="2" animBg="1"/>
      <p:bldP spid="9" grpId="3" animBg="1"/>
      <p:bldP spid="33" grpId="3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1520" y="116632"/>
            <a:ext cx="8712968" cy="1215008"/>
          </a:xfrm>
        </p:spPr>
        <p:txBody>
          <a:bodyPr/>
          <a:lstStyle/>
          <a:p>
            <a:r>
              <a:rPr lang="en-US" altLang="zh-CN" dirty="0" smtClean="0"/>
              <a:t>3.2  </a:t>
            </a:r>
            <a:r>
              <a:rPr lang="zh-CN" altLang="en-US" dirty="0" smtClean="0"/>
              <a:t>焊点的质量要求</a:t>
            </a:r>
            <a:endParaRPr lang="zh-CN" altLang="en-US" dirty="0">
              <a:solidFill>
                <a:srgbClr val="0000FF"/>
              </a:solidFill>
            </a:endParaRPr>
          </a:p>
        </p:txBody>
      </p:sp>
      <p:sp>
        <p:nvSpPr>
          <p:cNvPr id="4" name="Rectangle 3"/>
          <p:cNvSpPr>
            <a:spLocks noGrp="1" noChangeArrowheads="1"/>
          </p:cNvSpPr>
          <p:nvPr>
            <p:ph idx="1"/>
          </p:nvPr>
        </p:nvSpPr>
        <p:spPr>
          <a:xfrm>
            <a:off x="179512" y="1556792"/>
            <a:ext cx="8820472" cy="4968552"/>
          </a:xfrm>
        </p:spPr>
        <p:txBody>
          <a:bodyPr>
            <a:noAutofit/>
          </a:bodyPr>
          <a:lstStyle/>
          <a:p>
            <a:pPr algn="just">
              <a:lnSpc>
                <a:spcPct val="140000"/>
              </a:lnSpc>
              <a:spcBef>
                <a:spcPct val="0"/>
              </a:spcBef>
              <a:buClr>
                <a:schemeClr val="tx1"/>
              </a:buClr>
            </a:pPr>
            <a:r>
              <a:rPr lang="zh-CN" altLang="en-US" b="1" dirty="0">
                <a:solidFill>
                  <a:srgbClr val="0000FF"/>
                </a:solidFill>
                <a:latin typeface="+mj-ea"/>
                <a:ea typeface="+mj-ea"/>
              </a:rPr>
              <a:t>电气</a:t>
            </a:r>
            <a:r>
              <a:rPr lang="zh-CN" altLang="en-US" b="1" dirty="0" smtClean="0">
                <a:solidFill>
                  <a:srgbClr val="0000FF"/>
                </a:solidFill>
                <a:latin typeface="+mj-ea"/>
                <a:ea typeface="+mj-ea"/>
              </a:rPr>
              <a:t>性能良好：</a:t>
            </a:r>
            <a:r>
              <a:rPr kumimoji="1" lang="zh-CN" altLang="en-US" sz="1800" dirty="0" smtClean="0">
                <a:solidFill>
                  <a:srgbClr val="FF3399"/>
                </a:solidFill>
                <a:latin typeface="+mj-ea"/>
                <a:ea typeface="+mj-ea"/>
              </a:rPr>
              <a:t>高质量的焊点应是焊料与工件金属界面形成牢固的合金层才是，才能保证良好的导电性能</a:t>
            </a:r>
            <a:endParaRPr lang="zh-CN" altLang="en-US" sz="1800" b="1" dirty="0" smtClean="0">
              <a:solidFill>
                <a:srgbClr val="FF3399"/>
              </a:solidFill>
              <a:latin typeface="+mj-ea"/>
              <a:ea typeface="+mj-ea"/>
            </a:endParaRPr>
          </a:p>
          <a:p>
            <a:pPr algn="just">
              <a:lnSpc>
                <a:spcPct val="140000"/>
              </a:lnSpc>
              <a:spcBef>
                <a:spcPct val="0"/>
              </a:spcBef>
              <a:buClr>
                <a:schemeClr val="tx1"/>
              </a:buClr>
            </a:pPr>
            <a:r>
              <a:rPr lang="zh-CN" altLang="en-US" b="1" dirty="0" smtClean="0">
                <a:solidFill>
                  <a:srgbClr val="0000FF"/>
                </a:solidFill>
                <a:latin typeface="+mj-ea"/>
                <a:ea typeface="+mj-ea"/>
              </a:rPr>
              <a:t>具有</a:t>
            </a:r>
            <a:r>
              <a:rPr lang="zh-CN" altLang="en-US" b="1" dirty="0">
                <a:solidFill>
                  <a:srgbClr val="0000FF"/>
                </a:solidFill>
                <a:latin typeface="+mj-ea"/>
                <a:ea typeface="+mj-ea"/>
              </a:rPr>
              <a:t>一定的机械</a:t>
            </a:r>
            <a:r>
              <a:rPr lang="zh-CN" altLang="en-US" b="1" dirty="0" smtClean="0">
                <a:solidFill>
                  <a:srgbClr val="0000FF"/>
                </a:solidFill>
                <a:latin typeface="+mj-ea"/>
                <a:ea typeface="+mj-ea"/>
              </a:rPr>
              <a:t>强度：</a:t>
            </a:r>
            <a:r>
              <a:rPr kumimoji="1" lang="zh-CN" altLang="en-US" sz="1800" dirty="0" smtClean="0">
                <a:solidFill>
                  <a:srgbClr val="FF3399"/>
                </a:solidFill>
                <a:latin typeface="+mj-ea"/>
                <a:ea typeface="+mj-ea"/>
              </a:rPr>
              <a:t>电子设备有时要在振动环境中工作，为使焊件不松动不脱落，焊点必须具有一定的机械强度</a:t>
            </a:r>
            <a:endParaRPr lang="zh-CN" altLang="en-US" sz="1800" b="1" dirty="0">
              <a:solidFill>
                <a:srgbClr val="FF3399"/>
              </a:solidFill>
              <a:latin typeface="+mj-ea"/>
              <a:ea typeface="+mj-ea"/>
            </a:endParaRPr>
          </a:p>
          <a:p>
            <a:pPr algn="just">
              <a:lnSpc>
                <a:spcPct val="140000"/>
              </a:lnSpc>
              <a:spcBef>
                <a:spcPct val="0"/>
              </a:spcBef>
              <a:buClr>
                <a:schemeClr val="tx1"/>
              </a:buClr>
            </a:pPr>
            <a:r>
              <a:rPr lang="zh-CN" altLang="en-US" b="1" dirty="0" smtClean="0">
                <a:solidFill>
                  <a:srgbClr val="0000FF"/>
                </a:solidFill>
                <a:latin typeface="+mj-ea"/>
                <a:ea typeface="+mj-ea"/>
              </a:rPr>
              <a:t>焊点</a:t>
            </a:r>
            <a:r>
              <a:rPr lang="zh-CN" altLang="en-US" b="1" dirty="0">
                <a:solidFill>
                  <a:srgbClr val="0000FF"/>
                </a:solidFill>
                <a:latin typeface="+mj-ea"/>
                <a:ea typeface="+mj-ea"/>
              </a:rPr>
              <a:t>上的</a:t>
            </a:r>
            <a:r>
              <a:rPr lang="zh-CN" altLang="en-US" b="1" dirty="0" smtClean="0">
                <a:solidFill>
                  <a:srgbClr val="0000FF"/>
                </a:solidFill>
                <a:latin typeface="+mj-ea"/>
                <a:ea typeface="+mj-ea"/>
              </a:rPr>
              <a:t>焊料适量：</a:t>
            </a:r>
            <a:r>
              <a:rPr kumimoji="1" lang="zh-CN" altLang="en-US" sz="1800" dirty="0" smtClean="0">
                <a:solidFill>
                  <a:srgbClr val="FF3399"/>
                </a:solidFill>
                <a:latin typeface="+mj-ea"/>
                <a:ea typeface="+mj-ea"/>
              </a:rPr>
              <a:t>焊料过少，焊点机械强度不够。焊料过多，增加成本，又容易造成焊点短路</a:t>
            </a:r>
            <a:endParaRPr lang="zh-CN" altLang="en-US" sz="1800" b="1" dirty="0">
              <a:solidFill>
                <a:srgbClr val="FF3399"/>
              </a:solidFill>
              <a:latin typeface="+mj-ea"/>
              <a:ea typeface="+mj-ea"/>
            </a:endParaRPr>
          </a:p>
          <a:p>
            <a:pPr algn="just">
              <a:lnSpc>
                <a:spcPct val="140000"/>
              </a:lnSpc>
              <a:spcBef>
                <a:spcPct val="0"/>
              </a:spcBef>
              <a:buClr>
                <a:schemeClr val="tx1"/>
              </a:buClr>
            </a:pPr>
            <a:r>
              <a:rPr lang="zh-CN" altLang="en-US" b="1" dirty="0">
                <a:solidFill>
                  <a:srgbClr val="0000FF"/>
                </a:solidFill>
                <a:latin typeface="+mj-ea"/>
                <a:ea typeface="+mj-ea"/>
              </a:rPr>
              <a:t>焊点</a:t>
            </a:r>
            <a:r>
              <a:rPr lang="zh-CN" altLang="en-US" b="1" dirty="0" smtClean="0">
                <a:solidFill>
                  <a:srgbClr val="0000FF"/>
                </a:solidFill>
                <a:latin typeface="+mj-ea"/>
                <a:ea typeface="+mj-ea"/>
              </a:rPr>
              <a:t>表面清洁光亮平滑</a:t>
            </a:r>
            <a:endParaRPr lang="zh-CN" altLang="en-US" b="1" dirty="0">
              <a:solidFill>
                <a:srgbClr val="0000FF"/>
              </a:solidFill>
              <a:latin typeface="+mj-ea"/>
              <a:ea typeface="+mj-ea"/>
            </a:endParaRPr>
          </a:p>
          <a:p>
            <a:pPr algn="just">
              <a:lnSpc>
                <a:spcPct val="140000"/>
              </a:lnSpc>
              <a:spcBef>
                <a:spcPct val="0"/>
              </a:spcBef>
              <a:buClr>
                <a:schemeClr val="tx1"/>
              </a:buClr>
            </a:pPr>
            <a:r>
              <a:rPr lang="zh-CN" altLang="en-US" b="1" dirty="0" smtClean="0">
                <a:solidFill>
                  <a:srgbClr val="0000FF"/>
                </a:solidFill>
                <a:latin typeface="+mj-ea"/>
                <a:ea typeface="+mj-ea"/>
              </a:rPr>
              <a:t>焊点</a:t>
            </a:r>
            <a:r>
              <a:rPr lang="zh-CN" altLang="en-US" dirty="0" smtClean="0">
                <a:solidFill>
                  <a:srgbClr val="0000FF"/>
                </a:solidFill>
                <a:latin typeface="+mj-ea"/>
                <a:ea typeface="+mj-ea"/>
              </a:rPr>
              <a:t>没</a:t>
            </a:r>
            <a:r>
              <a:rPr lang="zh-CN" altLang="en-US" b="1" dirty="0" smtClean="0">
                <a:solidFill>
                  <a:srgbClr val="0000FF"/>
                </a:solidFill>
                <a:latin typeface="+mj-ea"/>
                <a:ea typeface="+mj-ea"/>
              </a:rPr>
              <a:t>有</a:t>
            </a:r>
            <a:r>
              <a:rPr lang="zh-CN" altLang="en-US" b="1" dirty="0">
                <a:solidFill>
                  <a:srgbClr val="0000FF"/>
                </a:solidFill>
                <a:latin typeface="+mj-ea"/>
                <a:ea typeface="+mj-ea"/>
              </a:rPr>
              <a:t>毛刺、</a:t>
            </a:r>
            <a:r>
              <a:rPr lang="zh-CN" altLang="en-US" b="1" dirty="0" smtClean="0">
                <a:solidFill>
                  <a:srgbClr val="0000FF"/>
                </a:solidFill>
                <a:latin typeface="+mj-ea"/>
                <a:ea typeface="+mj-ea"/>
              </a:rPr>
              <a:t>空隙</a:t>
            </a:r>
            <a:endParaRPr lang="zh-CN" altLang="en-US" b="1" dirty="0">
              <a:solidFill>
                <a:srgbClr val="0000FF"/>
              </a:solidFill>
              <a:latin typeface="+mj-ea"/>
              <a:ea typeface="+mj-ea"/>
            </a:endParaRPr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5436096" y="4437112"/>
            <a:ext cx="3096344" cy="22322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2"/>
          <p:cNvGrpSpPr/>
          <p:nvPr/>
        </p:nvGrpSpPr>
        <p:grpSpPr bwMode="auto">
          <a:xfrm>
            <a:off x="839470" y="1988820"/>
            <a:ext cx="7465695" cy="4554220"/>
            <a:chOff x="585" y="917"/>
            <a:chExt cx="4057" cy="2920"/>
          </a:xfrm>
        </p:grpSpPr>
        <p:grpSp>
          <p:nvGrpSpPr>
            <p:cNvPr id="6" name="Group 3"/>
            <p:cNvGrpSpPr/>
            <p:nvPr/>
          </p:nvGrpSpPr>
          <p:grpSpPr bwMode="auto">
            <a:xfrm>
              <a:off x="585" y="917"/>
              <a:ext cx="4057" cy="2920"/>
              <a:chOff x="3655" y="1488"/>
              <a:chExt cx="1805" cy="1299"/>
            </a:xfrm>
          </p:grpSpPr>
          <p:sp>
            <p:nvSpPr>
              <p:cNvPr id="13" name="Freeform 4"/>
              <p:cNvSpPr/>
              <p:nvPr/>
            </p:nvSpPr>
            <p:spPr bwMode="auto">
              <a:xfrm>
                <a:off x="3655" y="1488"/>
                <a:ext cx="1805" cy="1299"/>
              </a:xfrm>
              <a:custGeom>
                <a:avLst/>
                <a:gdLst>
                  <a:gd name="T0" fmla="*/ 1 w 1371"/>
                  <a:gd name="T1" fmla="*/ 917 h 917"/>
                  <a:gd name="T2" fmla="*/ 0 w 1371"/>
                  <a:gd name="T3" fmla="*/ 2 h 917"/>
                  <a:gd name="T4" fmla="*/ 603 w 1371"/>
                  <a:gd name="T5" fmla="*/ 0 h 917"/>
                  <a:gd name="T6" fmla="*/ 603 w 1371"/>
                  <a:gd name="T7" fmla="*/ 87 h 917"/>
                  <a:gd name="T8" fmla="*/ 764 w 1371"/>
                  <a:gd name="T9" fmla="*/ 89 h 917"/>
                  <a:gd name="T10" fmla="*/ 766 w 1371"/>
                  <a:gd name="T11" fmla="*/ 2 h 917"/>
                  <a:gd name="T12" fmla="*/ 1371 w 1371"/>
                  <a:gd name="T13" fmla="*/ 3 h 917"/>
                  <a:gd name="T14" fmla="*/ 1371 w 1371"/>
                  <a:gd name="T15" fmla="*/ 915 h 917"/>
                  <a:gd name="T16" fmla="*/ 1170 w 1371"/>
                  <a:gd name="T17" fmla="*/ 915 h 917"/>
                  <a:gd name="T18" fmla="*/ 1172 w 1371"/>
                  <a:gd name="T19" fmla="*/ 856 h 917"/>
                  <a:gd name="T20" fmla="*/ 1074 w 1371"/>
                  <a:gd name="T21" fmla="*/ 858 h 917"/>
                  <a:gd name="T22" fmla="*/ 1075 w 1371"/>
                  <a:gd name="T23" fmla="*/ 912 h 917"/>
                  <a:gd name="T24" fmla="*/ 318 w 1371"/>
                  <a:gd name="T25" fmla="*/ 912 h 917"/>
                  <a:gd name="T26" fmla="*/ 318 w 1371"/>
                  <a:gd name="T27" fmla="*/ 860 h 917"/>
                  <a:gd name="T28" fmla="*/ 212 w 1371"/>
                  <a:gd name="T29" fmla="*/ 860 h 917"/>
                  <a:gd name="T30" fmla="*/ 213 w 1371"/>
                  <a:gd name="T31" fmla="*/ 916 h 917"/>
                  <a:gd name="T32" fmla="*/ 1 w 1371"/>
                  <a:gd name="T33" fmla="*/ 917 h 9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371" h="917">
                    <a:moveTo>
                      <a:pt x="1" y="917"/>
                    </a:moveTo>
                    <a:lnTo>
                      <a:pt x="0" y="2"/>
                    </a:lnTo>
                    <a:lnTo>
                      <a:pt x="603" y="0"/>
                    </a:lnTo>
                    <a:lnTo>
                      <a:pt x="603" y="87"/>
                    </a:lnTo>
                    <a:lnTo>
                      <a:pt x="764" y="89"/>
                    </a:lnTo>
                    <a:lnTo>
                      <a:pt x="766" y="2"/>
                    </a:lnTo>
                    <a:lnTo>
                      <a:pt x="1371" y="3"/>
                    </a:lnTo>
                    <a:lnTo>
                      <a:pt x="1371" y="915"/>
                    </a:lnTo>
                    <a:lnTo>
                      <a:pt x="1170" y="915"/>
                    </a:lnTo>
                    <a:lnTo>
                      <a:pt x="1172" y="856"/>
                    </a:lnTo>
                    <a:lnTo>
                      <a:pt x="1074" y="858"/>
                    </a:lnTo>
                    <a:lnTo>
                      <a:pt x="1075" y="912"/>
                    </a:lnTo>
                    <a:lnTo>
                      <a:pt x="318" y="912"/>
                    </a:lnTo>
                    <a:lnTo>
                      <a:pt x="318" y="860"/>
                    </a:lnTo>
                    <a:lnTo>
                      <a:pt x="212" y="860"/>
                    </a:lnTo>
                    <a:lnTo>
                      <a:pt x="213" y="916"/>
                    </a:lnTo>
                    <a:lnTo>
                      <a:pt x="1" y="917"/>
                    </a:lnTo>
                    <a:close/>
                  </a:path>
                </a:pathLst>
              </a:custGeom>
              <a:solidFill>
                <a:srgbClr val="339933"/>
              </a:solidFill>
              <a:ln w="9525">
                <a:solidFill>
                  <a:srgbClr val="339933"/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" name="Rectangle 5"/>
              <p:cNvSpPr>
                <a:spLocks noChangeArrowheads="1"/>
              </p:cNvSpPr>
              <p:nvPr/>
            </p:nvSpPr>
            <p:spPr bwMode="auto">
              <a:xfrm>
                <a:off x="3770" y="1749"/>
                <a:ext cx="738" cy="28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endParaRPr kumimoji="1" lang="zh-CN" altLang="zh-CN" sz="1200" b="1">
                  <a:solidFill>
                    <a:srgbClr val="FF0000"/>
                  </a:solidFill>
                  <a:latin typeface="Times New Roman" panose="02020603050405020304" pitchFamily="18" charset="0"/>
                  <a:ea typeface="楷体_GB2312" pitchFamily="1" charset="-122"/>
                </a:endParaRPr>
              </a:p>
            </p:txBody>
          </p:sp>
          <p:sp>
            <p:nvSpPr>
              <p:cNvPr id="15" name="Oval 6"/>
              <p:cNvSpPr>
                <a:spLocks noChangeArrowheads="1"/>
              </p:cNvSpPr>
              <p:nvPr/>
            </p:nvSpPr>
            <p:spPr bwMode="auto">
              <a:xfrm>
                <a:off x="4488" y="2109"/>
                <a:ext cx="134" cy="134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bg1"/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7" name="Oval 7"/>
            <p:cNvSpPr>
              <a:spLocks noChangeArrowheads="1"/>
            </p:cNvSpPr>
            <p:nvPr/>
          </p:nvSpPr>
          <p:spPr bwMode="auto">
            <a:xfrm>
              <a:off x="768" y="1142"/>
              <a:ext cx="534" cy="534"/>
            </a:xfrm>
            <a:prstGeom prst="ellipse">
              <a:avLst/>
            </a:prstGeom>
            <a:solidFill>
              <a:srgbClr val="FFCC66"/>
            </a:solidFill>
            <a:ln w="38100">
              <a:solidFill>
                <a:srgbClr val="FFCC66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" name="Oval 8"/>
            <p:cNvSpPr>
              <a:spLocks noChangeArrowheads="1"/>
            </p:cNvSpPr>
            <p:nvPr/>
          </p:nvSpPr>
          <p:spPr bwMode="auto">
            <a:xfrm>
              <a:off x="1444" y="1134"/>
              <a:ext cx="534" cy="534"/>
            </a:xfrm>
            <a:prstGeom prst="ellipse">
              <a:avLst/>
            </a:prstGeom>
            <a:solidFill>
              <a:srgbClr val="FFCC66"/>
            </a:solidFill>
            <a:ln w="38100">
              <a:solidFill>
                <a:srgbClr val="FFCC66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" name="Oval 9"/>
            <p:cNvSpPr>
              <a:spLocks noChangeArrowheads="1"/>
            </p:cNvSpPr>
            <p:nvPr/>
          </p:nvSpPr>
          <p:spPr bwMode="auto">
            <a:xfrm>
              <a:off x="3064" y="1657"/>
              <a:ext cx="534" cy="534"/>
            </a:xfrm>
            <a:prstGeom prst="ellipse">
              <a:avLst/>
            </a:prstGeom>
            <a:solidFill>
              <a:srgbClr val="FFCC66"/>
            </a:solidFill>
            <a:ln w="38100">
              <a:solidFill>
                <a:srgbClr val="FFCC66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" name="Oval 10"/>
            <p:cNvSpPr>
              <a:spLocks noChangeArrowheads="1"/>
            </p:cNvSpPr>
            <p:nvPr/>
          </p:nvSpPr>
          <p:spPr bwMode="auto">
            <a:xfrm>
              <a:off x="3740" y="1649"/>
              <a:ext cx="534" cy="534"/>
            </a:xfrm>
            <a:prstGeom prst="ellipse">
              <a:avLst/>
            </a:prstGeom>
            <a:solidFill>
              <a:srgbClr val="FFCC66"/>
            </a:solidFill>
            <a:ln w="38100">
              <a:solidFill>
                <a:srgbClr val="FFCC66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" name="Oval 11"/>
            <p:cNvSpPr>
              <a:spLocks noChangeArrowheads="1"/>
            </p:cNvSpPr>
            <p:nvPr/>
          </p:nvSpPr>
          <p:spPr bwMode="auto">
            <a:xfrm>
              <a:off x="1013" y="2870"/>
              <a:ext cx="534" cy="534"/>
            </a:xfrm>
            <a:prstGeom prst="ellipse">
              <a:avLst/>
            </a:prstGeom>
            <a:solidFill>
              <a:srgbClr val="FFCC66"/>
            </a:solidFill>
            <a:ln w="38100">
              <a:solidFill>
                <a:srgbClr val="FFCC66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" name="Oval 12"/>
            <p:cNvSpPr>
              <a:spLocks noChangeArrowheads="1"/>
            </p:cNvSpPr>
            <p:nvPr/>
          </p:nvSpPr>
          <p:spPr bwMode="auto">
            <a:xfrm>
              <a:off x="1689" y="2862"/>
              <a:ext cx="534" cy="534"/>
            </a:xfrm>
            <a:prstGeom prst="ellipse">
              <a:avLst/>
            </a:prstGeom>
            <a:solidFill>
              <a:srgbClr val="FFCC66"/>
            </a:solidFill>
            <a:ln w="38100">
              <a:solidFill>
                <a:srgbClr val="FFCC66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16" name="Text Box 14"/>
          <p:cNvSpPr txBox="1">
            <a:spLocks noChangeArrowheads="1"/>
          </p:cNvSpPr>
          <p:nvPr/>
        </p:nvSpPr>
        <p:spPr bwMode="auto">
          <a:xfrm>
            <a:off x="5570910" y="2054126"/>
            <a:ext cx="1085850" cy="1555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altLang="zh-CN" sz="9600" b="1">
                <a:solidFill>
                  <a:srgbClr val="FF0000"/>
                </a:solidFill>
                <a:latin typeface="Times New Roman" panose="02020603050405020304" pitchFamily="18" charset="0"/>
                <a:sym typeface="Wingdings 2" panose="05020102010507070707" pitchFamily="18" charset="2"/>
              </a:rPr>
              <a:t></a:t>
            </a:r>
            <a:r>
              <a:rPr kumimoji="1" lang="en-US" altLang="zh-CN" sz="9600" b="1">
                <a:latin typeface="Times New Roman" panose="02020603050405020304" pitchFamily="18" charset="0"/>
              </a:rPr>
              <a:t> </a:t>
            </a:r>
            <a:endParaRPr kumimoji="1" lang="en-US" altLang="zh-CN" sz="9600" b="1">
              <a:latin typeface="Times New Roman" panose="02020603050405020304" pitchFamily="18" charset="0"/>
            </a:endParaRPr>
          </a:p>
        </p:txBody>
      </p:sp>
      <p:sp>
        <p:nvSpPr>
          <p:cNvPr id="17" name="Text Box 15"/>
          <p:cNvSpPr txBox="1">
            <a:spLocks noChangeArrowheads="1"/>
          </p:cNvSpPr>
          <p:nvPr/>
        </p:nvSpPr>
        <p:spPr bwMode="auto">
          <a:xfrm>
            <a:off x="2322885" y="3930551"/>
            <a:ext cx="1085850" cy="1555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altLang="zh-CN" sz="9600" b="1">
                <a:solidFill>
                  <a:srgbClr val="FF0000"/>
                </a:solidFill>
                <a:latin typeface="Times New Roman" panose="02020603050405020304" pitchFamily="18" charset="0"/>
                <a:sym typeface="Wingdings 2" panose="05020102010507070707" pitchFamily="18" charset="2"/>
              </a:rPr>
              <a:t></a:t>
            </a:r>
            <a:r>
              <a:rPr kumimoji="1" lang="en-US" altLang="zh-CN" sz="9600" b="1">
                <a:latin typeface="Times New Roman" panose="02020603050405020304" pitchFamily="18" charset="0"/>
              </a:rPr>
              <a:t> </a:t>
            </a:r>
            <a:endParaRPr kumimoji="1" lang="en-US" altLang="zh-CN" sz="9600" b="1">
              <a:latin typeface="Times New Roman" panose="02020603050405020304" pitchFamily="18" charset="0"/>
            </a:endParaRPr>
          </a:p>
        </p:txBody>
      </p:sp>
      <p:grpSp>
        <p:nvGrpSpPr>
          <p:cNvPr id="18" name="Group 16"/>
          <p:cNvGrpSpPr/>
          <p:nvPr/>
        </p:nvGrpSpPr>
        <p:grpSpPr bwMode="auto">
          <a:xfrm>
            <a:off x="1115170" y="1916832"/>
            <a:ext cx="2065338" cy="847725"/>
            <a:chOff x="677" y="1142"/>
            <a:chExt cx="1301" cy="534"/>
          </a:xfrm>
        </p:grpSpPr>
        <p:sp>
          <p:nvSpPr>
            <p:cNvPr id="19" name="Oval 17"/>
            <p:cNvSpPr>
              <a:spLocks noChangeArrowheads="1"/>
            </p:cNvSpPr>
            <p:nvPr/>
          </p:nvSpPr>
          <p:spPr bwMode="auto">
            <a:xfrm>
              <a:off x="677" y="1142"/>
              <a:ext cx="534" cy="534"/>
            </a:xfrm>
            <a:prstGeom prst="ellipse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0"/>
                    <a:invGamma/>
                  </a:schemeClr>
                </a:gs>
              </a:gsLst>
              <a:path path="shape">
                <a:fillToRect l="50000" t="50000" r="50000" b="50000"/>
              </a:path>
            </a:gradFill>
            <a:ln w="38100">
              <a:solidFill>
                <a:schemeClr val="bg2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" name="Oval 18"/>
            <p:cNvSpPr>
              <a:spLocks noChangeArrowheads="1"/>
            </p:cNvSpPr>
            <p:nvPr/>
          </p:nvSpPr>
          <p:spPr bwMode="auto">
            <a:xfrm>
              <a:off x="1444" y="1142"/>
              <a:ext cx="534" cy="534"/>
            </a:xfrm>
            <a:prstGeom prst="ellipse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0"/>
                    <a:invGamma/>
                  </a:schemeClr>
                </a:gs>
              </a:gsLst>
              <a:path path="shape">
                <a:fillToRect l="50000" t="50000" r="50000" b="50000"/>
              </a:path>
            </a:gradFill>
            <a:ln w="38100">
              <a:solidFill>
                <a:schemeClr val="bg2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21" name="Group 19"/>
          <p:cNvGrpSpPr/>
          <p:nvPr/>
        </p:nvGrpSpPr>
        <p:grpSpPr bwMode="auto">
          <a:xfrm>
            <a:off x="5129585" y="3093939"/>
            <a:ext cx="1884362" cy="696912"/>
            <a:chOff x="3095" y="1677"/>
            <a:chExt cx="1187" cy="439"/>
          </a:xfrm>
        </p:grpSpPr>
        <p:sp>
          <p:nvSpPr>
            <p:cNvPr id="22" name="Freeform 20"/>
            <p:cNvSpPr/>
            <p:nvPr/>
          </p:nvSpPr>
          <p:spPr bwMode="auto">
            <a:xfrm>
              <a:off x="3802" y="1677"/>
              <a:ext cx="480" cy="431"/>
            </a:xfrm>
            <a:custGeom>
              <a:avLst/>
              <a:gdLst>
                <a:gd name="T0" fmla="*/ 83 w 480"/>
                <a:gd name="T1" fmla="*/ 431 h 431"/>
                <a:gd name="T2" fmla="*/ 4 w 480"/>
                <a:gd name="T3" fmla="*/ 332 h 431"/>
                <a:gd name="T4" fmla="*/ 61 w 480"/>
                <a:gd name="T5" fmla="*/ 157 h 431"/>
                <a:gd name="T6" fmla="*/ 176 w 480"/>
                <a:gd name="T7" fmla="*/ 57 h 431"/>
                <a:gd name="T8" fmla="*/ 327 w 480"/>
                <a:gd name="T9" fmla="*/ 9 h 431"/>
                <a:gd name="T10" fmla="*/ 407 w 480"/>
                <a:gd name="T11" fmla="*/ 111 h 431"/>
                <a:gd name="T12" fmla="*/ 450 w 480"/>
                <a:gd name="T13" fmla="*/ 203 h 431"/>
                <a:gd name="T14" fmla="*/ 368 w 480"/>
                <a:gd name="T15" fmla="*/ 349 h 431"/>
                <a:gd name="T16" fmla="*/ 338 w 480"/>
                <a:gd name="T17" fmla="*/ 431 h 431"/>
                <a:gd name="T18" fmla="*/ 83 w 480"/>
                <a:gd name="T19" fmla="*/ 431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0" h="431">
                  <a:moveTo>
                    <a:pt x="83" y="431"/>
                  </a:moveTo>
                  <a:cubicBezTo>
                    <a:pt x="29" y="420"/>
                    <a:pt x="8" y="370"/>
                    <a:pt x="4" y="332"/>
                  </a:cubicBezTo>
                  <a:cubicBezTo>
                    <a:pt x="0" y="296"/>
                    <a:pt x="28" y="206"/>
                    <a:pt x="61" y="157"/>
                  </a:cubicBezTo>
                  <a:cubicBezTo>
                    <a:pt x="94" y="109"/>
                    <a:pt x="132" y="82"/>
                    <a:pt x="176" y="57"/>
                  </a:cubicBezTo>
                  <a:cubicBezTo>
                    <a:pt x="220" y="32"/>
                    <a:pt x="289" y="0"/>
                    <a:pt x="327" y="9"/>
                  </a:cubicBezTo>
                  <a:cubicBezTo>
                    <a:pt x="365" y="18"/>
                    <a:pt x="387" y="79"/>
                    <a:pt x="407" y="111"/>
                  </a:cubicBezTo>
                  <a:cubicBezTo>
                    <a:pt x="427" y="143"/>
                    <a:pt x="456" y="163"/>
                    <a:pt x="450" y="203"/>
                  </a:cubicBezTo>
                  <a:cubicBezTo>
                    <a:pt x="480" y="249"/>
                    <a:pt x="371" y="314"/>
                    <a:pt x="368" y="349"/>
                  </a:cubicBezTo>
                  <a:cubicBezTo>
                    <a:pt x="367" y="383"/>
                    <a:pt x="393" y="420"/>
                    <a:pt x="338" y="431"/>
                  </a:cubicBezTo>
                  <a:lnTo>
                    <a:pt x="83" y="431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0"/>
                    <a:invGamma/>
                  </a:schemeClr>
                </a:gs>
              </a:gsLst>
              <a:path path="rect">
                <a:fillToRect l="50000" t="50000" r="50000" b="50000"/>
              </a:path>
            </a:gradFill>
            <a:ln w="38100" cap="flat" cmpd="sng">
              <a:solidFill>
                <a:schemeClr val="bg2"/>
              </a:solidFill>
              <a:prstDash val="solid"/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" name="Freeform 21" descr="60%"/>
            <p:cNvSpPr/>
            <p:nvPr/>
          </p:nvSpPr>
          <p:spPr bwMode="auto">
            <a:xfrm>
              <a:off x="3095" y="1685"/>
              <a:ext cx="480" cy="431"/>
            </a:xfrm>
            <a:custGeom>
              <a:avLst/>
              <a:gdLst>
                <a:gd name="T0" fmla="*/ 83 w 480"/>
                <a:gd name="T1" fmla="*/ 431 h 431"/>
                <a:gd name="T2" fmla="*/ 4 w 480"/>
                <a:gd name="T3" fmla="*/ 332 h 431"/>
                <a:gd name="T4" fmla="*/ 61 w 480"/>
                <a:gd name="T5" fmla="*/ 157 h 431"/>
                <a:gd name="T6" fmla="*/ 176 w 480"/>
                <a:gd name="T7" fmla="*/ 57 h 431"/>
                <a:gd name="T8" fmla="*/ 327 w 480"/>
                <a:gd name="T9" fmla="*/ 9 h 431"/>
                <a:gd name="T10" fmla="*/ 407 w 480"/>
                <a:gd name="T11" fmla="*/ 111 h 431"/>
                <a:gd name="T12" fmla="*/ 450 w 480"/>
                <a:gd name="T13" fmla="*/ 203 h 431"/>
                <a:gd name="T14" fmla="*/ 368 w 480"/>
                <a:gd name="T15" fmla="*/ 349 h 431"/>
                <a:gd name="T16" fmla="*/ 338 w 480"/>
                <a:gd name="T17" fmla="*/ 431 h 431"/>
                <a:gd name="T18" fmla="*/ 83 w 480"/>
                <a:gd name="T19" fmla="*/ 431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0" h="431">
                  <a:moveTo>
                    <a:pt x="83" y="431"/>
                  </a:moveTo>
                  <a:cubicBezTo>
                    <a:pt x="29" y="420"/>
                    <a:pt x="8" y="370"/>
                    <a:pt x="4" y="332"/>
                  </a:cubicBezTo>
                  <a:cubicBezTo>
                    <a:pt x="0" y="296"/>
                    <a:pt x="28" y="206"/>
                    <a:pt x="61" y="157"/>
                  </a:cubicBezTo>
                  <a:cubicBezTo>
                    <a:pt x="94" y="109"/>
                    <a:pt x="132" y="82"/>
                    <a:pt x="176" y="57"/>
                  </a:cubicBezTo>
                  <a:cubicBezTo>
                    <a:pt x="220" y="32"/>
                    <a:pt x="289" y="0"/>
                    <a:pt x="327" y="9"/>
                  </a:cubicBezTo>
                  <a:cubicBezTo>
                    <a:pt x="365" y="18"/>
                    <a:pt x="387" y="79"/>
                    <a:pt x="407" y="111"/>
                  </a:cubicBezTo>
                  <a:cubicBezTo>
                    <a:pt x="427" y="143"/>
                    <a:pt x="456" y="163"/>
                    <a:pt x="450" y="203"/>
                  </a:cubicBezTo>
                  <a:cubicBezTo>
                    <a:pt x="480" y="249"/>
                    <a:pt x="371" y="314"/>
                    <a:pt x="368" y="349"/>
                  </a:cubicBezTo>
                  <a:cubicBezTo>
                    <a:pt x="367" y="383"/>
                    <a:pt x="393" y="420"/>
                    <a:pt x="338" y="431"/>
                  </a:cubicBezTo>
                  <a:lnTo>
                    <a:pt x="83" y="431"/>
                  </a:lnTo>
                  <a:close/>
                </a:path>
              </a:pathLst>
            </a:custGeom>
            <a:pattFill prst="pct60">
              <a:fgClr>
                <a:schemeClr val="bg2"/>
              </a:fgClr>
              <a:bgClr>
                <a:srgbClr val="FFFFFF"/>
              </a:bgClr>
            </a:pattFill>
            <a:ln w="38100" cap="flat" cmpd="sng">
              <a:solidFill>
                <a:schemeClr val="bg1"/>
              </a:solidFill>
              <a:prstDash val="solid"/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24" name="Group 22"/>
          <p:cNvGrpSpPr/>
          <p:nvPr/>
        </p:nvGrpSpPr>
        <p:grpSpPr bwMode="auto">
          <a:xfrm>
            <a:off x="1678360" y="5037039"/>
            <a:ext cx="2251075" cy="703262"/>
            <a:chOff x="921" y="2901"/>
            <a:chExt cx="1418" cy="443"/>
          </a:xfrm>
        </p:grpSpPr>
        <p:sp>
          <p:nvSpPr>
            <p:cNvPr id="25" name="Oval 23"/>
            <p:cNvSpPr>
              <a:spLocks noChangeArrowheads="1"/>
            </p:cNvSpPr>
            <p:nvPr/>
          </p:nvSpPr>
          <p:spPr bwMode="auto">
            <a:xfrm>
              <a:off x="921" y="2901"/>
              <a:ext cx="765" cy="427"/>
            </a:xfrm>
            <a:prstGeom prst="ellipse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0"/>
                    <a:invGamma/>
                  </a:schemeClr>
                </a:gs>
              </a:gsLst>
              <a:path path="shape">
                <a:fillToRect l="50000" t="50000" r="50000" b="50000"/>
              </a:path>
            </a:gradFill>
            <a:ln w="38100">
              <a:solidFill>
                <a:schemeClr val="bg2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6" name="Oval 24"/>
            <p:cNvSpPr>
              <a:spLocks noChangeArrowheads="1"/>
            </p:cNvSpPr>
            <p:nvPr/>
          </p:nvSpPr>
          <p:spPr bwMode="auto">
            <a:xfrm>
              <a:off x="1574" y="2917"/>
              <a:ext cx="765" cy="427"/>
            </a:xfrm>
            <a:prstGeom prst="ellipse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tint val="0"/>
                    <a:invGamma/>
                  </a:schemeClr>
                </a:gs>
              </a:gsLst>
              <a:path path="shape">
                <a:fillToRect l="50000" t="50000" r="50000" b="50000"/>
              </a:path>
            </a:gradFill>
            <a:ln w="38100">
              <a:solidFill>
                <a:schemeClr val="bg2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27" name="Text Box 25"/>
          <p:cNvSpPr txBox="1">
            <a:spLocks noChangeArrowheads="1"/>
          </p:cNvSpPr>
          <p:nvPr/>
        </p:nvSpPr>
        <p:spPr bwMode="auto">
          <a:xfrm>
            <a:off x="2826122" y="2200176"/>
            <a:ext cx="1401763" cy="1555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altLang="zh-CN" sz="9600" b="1" dirty="0">
                <a:solidFill>
                  <a:srgbClr val="FF0000"/>
                </a:solidFill>
                <a:latin typeface="Times New Roman" panose="02020603050405020304" pitchFamily="18" charset="0"/>
                <a:sym typeface="Wingdings 2" panose="05020102010507070707" pitchFamily="18" charset="2"/>
              </a:rPr>
              <a:t></a:t>
            </a:r>
            <a:endParaRPr kumimoji="1" lang="en-US" altLang="zh-CN" sz="9600" b="1" dirty="0">
              <a:latin typeface="Times New Roman" panose="02020603050405020304" pitchFamily="18" charset="0"/>
            </a:endParaRPr>
          </a:p>
        </p:txBody>
      </p:sp>
      <p:sp>
        <p:nvSpPr>
          <p:cNvPr id="28" name="标题 1"/>
          <p:cNvSpPr>
            <a:spLocks noGrp="1"/>
          </p:cNvSpPr>
          <p:nvPr>
            <p:ph type="title"/>
          </p:nvPr>
        </p:nvSpPr>
        <p:spPr>
          <a:xfrm>
            <a:off x="395288" y="44624"/>
            <a:ext cx="8229600" cy="1215281"/>
          </a:xfrm>
        </p:spPr>
        <p:txBody>
          <a:bodyPr/>
          <a:lstStyle/>
          <a:p>
            <a:r>
              <a:rPr lang="en-US" altLang="zh-CN" dirty="0" smtClean="0">
                <a:latin typeface="+mj-ea"/>
              </a:rPr>
              <a:t>3.3  </a:t>
            </a:r>
            <a:r>
              <a:rPr lang="zh-CN" altLang="en-US" dirty="0" smtClean="0">
                <a:latin typeface="+mj-ea"/>
              </a:rPr>
              <a:t>不良焊点</a:t>
            </a:r>
            <a:endParaRPr lang="zh-CN" altLang="en-US" dirty="0">
              <a:latin typeface="+mj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ldLvl="0" animBg="1" autoUpdateAnimBg="0"/>
      <p:bldP spid="17" grpId="0" bldLvl="0" animBg="1" autoUpdateAnimBg="0"/>
      <p:bldP spid="27" grpId="0" bldLvl="0" animBg="1" autoUpdateAnimBg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395288" y="116632"/>
            <a:ext cx="8229600" cy="1215281"/>
          </a:xfrm>
        </p:spPr>
        <p:txBody>
          <a:bodyPr/>
          <a:lstStyle/>
          <a:p>
            <a:r>
              <a:rPr lang="en-US" altLang="zh-CN" dirty="0" smtClean="0">
                <a:latin typeface="+mj-ea"/>
              </a:rPr>
              <a:t>3.4  </a:t>
            </a:r>
            <a:r>
              <a:rPr lang="zh-CN" altLang="zh-CN" dirty="0" smtClean="0">
                <a:latin typeface="+mj-ea"/>
              </a:rPr>
              <a:t>图示</a:t>
            </a:r>
            <a:r>
              <a:rPr lang="zh-CN" altLang="en-US" dirty="0" smtClean="0">
                <a:latin typeface="+mj-ea"/>
              </a:rPr>
              <a:t>焊点</a:t>
            </a:r>
            <a:endParaRPr lang="zh-CN" altLang="en-US" dirty="0">
              <a:latin typeface="+mj-ea"/>
            </a:endParaRPr>
          </a:p>
        </p:txBody>
      </p:sp>
      <p:graphicFrame>
        <p:nvGraphicFramePr>
          <p:cNvPr id="4098" name="Object 2"/>
          <p:cNvGraphicFramePr>
            <a:graphicFrameLocks noChangeAspect="1"/>
          </p:cNvGraphicFramePr>
          <p:nvPr/>
        </p:nvGraphicFramePr>
        <p:xfrm>
          <a:off x="755576" y="1700808"/>
          <a:ext cx="7920682" cy="4392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32" name="" r:id="rId1" imgW="3260090" imgH="1407160" progId="Visio.Drawing.11">
                  <p:embed/>
                </p:oleObj>
              </mc:Choice>
              <mc:Fallback>
                <p:oleObj name="" r:id="rId1" imgW="3260090" imgH="1407160" progId="Visio.Drawing.11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576" y="1700808"/>
                        <a:ext cx="7920682" cy="43924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7315" y="0"/>
            <a:ext cx="8434070" cy="1417955"/>
          </a:xfrm>
        </p:spPr>
        <p:txBody>
          <a:bodyPr/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主要内容</a:t>
            </a:r>
            <a:endParaRPr lang="zh-CN" altLang="en-US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Rectangle 55"/>
          <p:cNvSpPr>
            <a:spLocks noChangeArrowheads="1"/>
          </p:cNvSpPr>
          <p:nvPr/>
        </p:nvSpPr>
        <p:spPr bwMode="auto">
          <a:xfrm>
            <a:off x="3131840" y="1628800"/>
            <a:ext cx="3168352" cy="44644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n"/>
            </a:pPr>
            <a:r>
              <a:rPr lang="zh-CN" altLang="en-US" sz="2800" b="1" dirty="0" smtClean="0">
                <a:solidFill>
                  <a:srgbClr val="0000FF"/>
                </a:solidFill>
                <a:latin typeface="+mj-ea"/>
                <a:ea typeface="+mj-ea"/>
              </a:rPr>
              <a:t>焊接</a:t>
            </a:r>
            <a:r>
              <a:rPr lang="zh-CN" altLang="en-US" sz="2800" b="1" dirty="0">
                <a:solidFill>
                  <a:srgbClr val="0000FF"/>
                </a:solidFill>
                <a:latin typeface="+mj-ea"/>
                <a:ea typeface="+mj-ea"/>
              </a:rPr>
              <a:t>基础</a:t>
            </a:r>
            <a:r>
              <a:rPr lang="zh-CN" altLang="en-US" sz="2800" b="1" dirty="0" smtClean="0">
                <a:solidFill>
                  <a:srgbClr val="0000FF"/>
                </a:solidFill>
                <a:latin typeface="+mj-ea"/>
                <a:ea typeface="+mj-ea"/>
              </a:rPr>
              <a:t>知识</a:t>
            </a:r>
            <a:endParaRPr lang="zh-CN" altLang="en-US" sz="2800" b="1" dirty="0">
              <a:solidFill>
                <a:srgbClr val="0000FF"/>
              </a:solidFill>
              <a:latin typeface="+mj-ea"/>
              <a:ea typeface="+mj-ea"/>
            </a:endParaRPr>
          </a:p>
          <a:p>
            <a:pPr marL="342900" indent="-342900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n"/>
            </a:pPr>
            <a:r>
              <a:rPr lang="zh-CN" altLang="en-US" sz="2800" b="1" dirty="0" smtClean="0">
                <a:solidFill>
                  <a:srgbClr val="0000FF"/>
                </a:solidFill>
                <a:latin typeface="+mj-ea"/>
                <a:ea typeface="+mj-ea"/>
              </a:rPr>
              <a:t>焊接工具和材料</a:t>
            </a:r>
            <a:endParaRPr lang="zh-CN" altLang="en-US" sz="2800" b="1" dirty="0">
              <a:solidFill>
                <a:srgbClr val="0000FF"/>
              </a:solidFill>
              <a:latin typeface="+mj-ea"/>
              <a:ea typeface="+mj-ea"/>
            </a:endParaRPr>
          </a:p>
          <a:p>
            <a:pPr marL="342900" indent="-342900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n"/>
            </a:pPr>
            <a:r>
              <a:rPr lang="zh-CN" altLang="en-US" sz="2800" b="1" dirty="0" smtClean="0">
                <a:solidFill>
                  <a:srgbClr val="0000FF"/>
                </a:solidFill>
                <a:latin typeface="+mj-ea"/>
                <a:ea typeface="+mj-ea"/>
              </a:rPr>
              <a:t>手工焊接技术</a:t>
            </a:r>
            <a:endParaRPr lang="en-US" altLang="zh-CN" sz="2800" b="1" dirty="0" smtClean="0">
              <a:solidFill>
                <a:srgbClr val="0000FF"/>
              </a:solidFill>
              <a:latin typeface="+mj-ea"/>
              <a:ea typeface="+mj-ea"/>
            </a:endParaRPr>
          </a:p>
          <a:p>
            <a:pPr marL="342900" indent="-342900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n"/>
            </a:pPr>
            <a:r>
              <a:rPr lang="zh-CN" altLang="en-US" sz="2800" b="1" dirty="0" smtClean="0">
                <a:solidFill>
                  <a:srgbClr val="0000FF"/>
                </a:solidFill>
                <a:latin typeface="+mj-ea"/>
                <a:ea typeface="+mj-ea"/>
              </a:rPr>
              <a:t>拆焊技术</a:t>
            </a:r>
            <a:endParaRPr lang="en-US" altLang="zh-CN" sz="2800" b="1" dirty="0" smtClean="0">
              <a:solidFill>
                <a:srgbClr val="0000FF"/>
              </a:solidFill>
              <a:latin typeface="+mj-ea"/>
              <a:ea typeface="+mj-ea"/>
            </a:endParaRPr>
          </a:p>
          <a:p>
            <a:pPr marL="342900" indent="-342900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n"/>
            </a:pPr>
            <a:r>
              <a:rPr lang="zh-CN" altLang="en-US" sz="2800" b="1" dirty="0" smtClean="0">
                <a:solidFill>
                  <a:srgbClr val="FF3399"/>
                </a:solidFill>
                <a:latin typeface="+mj-ea"/>
                <a:ea typeface="+mj-ea"/>
              </a:rPr>
              <a:t>手工焊接练习</a:t>
            </a:r>
            <a:endParaRPr lang="en-US" altLang="zh-CN" sz="2800" b="1" dirty="0">
              <a:solidFill>
                <a:srgbClr val="FF3399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37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899160" y="1700530"/>
            <a:ext cx="7574915" cy="4562475"/>
          </a:xfrm>
        </p:spPr>
        <p:txBody>
          <a:bodyPr>
            <a:normAutofit fontScale="80000"/>
          </a:bodyPr>
          <a:lstStyle/>
          <a:p>
            <a:pPr marL="0" indent="0" eaLnBrk="1" hangingPunct="1">
              <a:lnSpc>
                <a:spcPct val="160000"/>
              </a:lnSpc>
              <a:buNone/>
            </a:pPr>
            <a:r>
              <a:rPr kumimoji="1" lang="zh-CN" altLang="en-US" sz="3200" b="1" dirty="0" smtClean="0">
                <a:solidFill>
                  <a:srgbClr val="0000CC"/>
                </a:solidFill>
                <a:latin typeface="+mj-ea"/>
                <a:ea typeface="+mj-ea"/>
              </a:rPr>
              <a:t>    控制好焊接</a:t>
            </a:r>
            <a:r>
              <a:rPr kumimoji="1" lang="zh-CN" altLang="en-US" sz="3200" b="1" dirty="0" smtClean="0">
                <a:solidFill>
                  <a:srgbClr val="FF0000"/>
                </a:solidFill>
                <a:latin typeface="+mj-ea"/>
                <a:ea typeface="+mj-ea"/>
              </a:rPr>
              <a:t>温度</a:t>
            </a:r>
            <a:r>
              <a:rPr kumimoji="1" lang="zh-CN" altLang="en-US" sz="3200" b="1" dirty="0" smtClean="0">
                <a:solidFill>
                  <a:srgbClr val="0000CC"/>
                </a:solidFill>
                <a:latin typeface="+mj-ea"/>
                <a:ea typeface="+mj-ea"/>
              </a:rPr>
              <a:t>和</a:t>
            </a:r>
            <a:r>
              <a:rPr kumimoji="1" lang="zh-CN" altLang="en-US" sz="3200" b="1" dirty="0" smtClean="0">
                <a:solidFill>
                  <a:srgbClr val="FF0000"/>
                </a:solidFill>
                <a:latin typeface="+mj-ea"/>
                <a:ea typeface="+mj-ea"/>
              </a:rPr>
              <a:t>时间</a:t>
            </a:r>
            <a:r>
              <a:rPr kumimoji="1" lang="zh-CN" altLang="en-US" sz="3200" b="1" dirty="0" smtClean="0">
                <a:solidFill>
                  <a:srgbClr val="0000CC"/>
                </a:solidFill>
                <a:latin typeface="+mj-ea"/>
                <a:ea typeface="+mj-ea"/>
              </a:rPr>
              <a:t>是关键</a:t>
            </a:r>
            <a:endParaRPr kumimoji="1" lang="zh-CN" altLang="en-US" sz="3200" b="1" dirty="0" smtClean="0">
              <a:solidFill>
                <a:srgbClr val="0000CC"/>
              </a:solidFill>
              <a:latin typeface="+mj-ea"/>
              <a:ea typeface="+mj-ea"/>
            </a:endParaRPr>
          </a:p>
          <a:p>
            <a:pPr lvl="1">
              <a:lnSpc>
                <a:spcPct val="160000"/>
              </a:lnSpc>
              <a:buFont typeface="Wingdings" panose="05000000000000000000" pitchFamily="2" charset="2"/>
              <a:buChar char="Ø"/>
            </a:pPr>
            <a:r>
              <a:rPr kumimoji="1" lang="zh-CN" altLang="en-US" dirty="0">
                <a:solidFill>
                  <a:srgbClr val="FF3399"/>
                </a:solidFill>
                <a:latin typeface="+mj-ea"/>
                <a:ea typeface="+mj-ea"/>
              </a:rPr>
              <a:t>焊接温度</a:t>
            </a:r>
            <a:r>
              <a:rPr kumimoji="1" lang="en-US" altLang="zh-CN" dirty="0">
                <a:solidFill>
                  <a:srgbClr val="FF3399"/>
                </a:solidFill>
                <a:latin typeface="+mj-ea"/>
                <a:ea typeface="+mj-ea"/>
              </a:rPr>
              <a:t>     </a:t>
            </a:r>
            <a:r>
              <a:rPr kumimoji="1" lang="zh-CN" altLang="en-US" dirty="0">
                <a:solidFill>
                  <a:srgbClr val="FF3399"/>
                </a:solidFill>
                <a:latin typeface="+mj-ea"/>
                <a:ea typeface="+mj-ea"/>
              </a:rPr>
              <a:t>一般控制</a:t>
            </a:r>
            <a:r>
              <a:rPr kumimoji="1" lang="zh-CN" altLang="en-US" dirty="0" smtClean="0">
                <a:solidFill>
                  <a:srgbClr val="FF3399"/>
                </a:solidFill>
                <a:latin typeface="+mj-ea"/>
                <a:ea typeface="+mj-ea"/>
              </a:rPr>
              <a:t>在 </a:t>
            </a:r>
            <a:r>
              <a:rPr kumimoji="1" lang="en-US" altLang="zh-CN" dirty="0" smtClean="0">
                <a:solidFill>
                  <a:srgbClr val="FF3399"/>
                </a:solidFill>
                <a:latin typeface="+mj-ea"/>
                <a:ea typeface="+mj-ea"/>
              </a:rPr>
              <a:t>350—450 </a:t>
            </a:r>
            <a:r>
              <a:rPr kumimoji="1" lang="en-US" altLang="zh-CN" dirty="0">
                <a:solidFill>
                  <a:srgbClr val="FF3399"/>
                </a:solidFill>
                <a:latin typeface="+mj-ea"/>
                <a:ea typeface="+mj-ea"/>
              </a:rPr>
              <a:t>℃</a:t>
            </a:r>
            <a:endParaRPr kumimoji="1" lang="zh-CN" altLang="en-US" dirty="0">
              <a:solidFill>
                <a:srgbClr val="FF3399"/>
              </a:solidFill>
              <a:latin typeface="+mj-ea"/>
              <a:ea typeface="+mj-ea"/>
            </a:endParaRPr>
          </a:p>
          <a:p>
            <a:pPr lvl="2">
              <a:lnSpc>
                <a:spcPct val="160000"/>
              </a:lnSpc>
            </a:pPr>
            <a:r>
              <a:rPr kumimoji="1" lang="zh-CN" altLang="en-US" sz="2400" b="1" dirty="0" smtClean="0">
                <a:solidFill>
                  <a:srgbClr val="0000FF"/>
                </a:solidFill>
                <a:latin typeface="+mj-ea"/>
                <a:ea typeface="+mj-ea"/>
              </a:rPr>
              <a:t>温度过低，会造成虚焊</a:t>
            </a:r>
            <a:endParaRPr kumimoji="1" lang="en-US" altLang="zh-CN" sz="2400" b="1" dirty="0" smtClean="0">
              <a:solidFill>
                <a:srgbClr val="0000FF"/>
              </a:solidFill>
              <a:latin typeface="+mj-ea"/>
              <a:ea typeface="+mj-ea"/>
            </a:endParaRPr>
          </a:p>
          <a:p>
            <a:pPr lvl="2">
              <a:lnSpc>
                <a:spcPct val="160000"/>
              </a:lnSpc>
            </a:pPr>
            <a:r>
              <a:rPr kumimoji="1" lang="zh-CN" altLang="en-US" sz="2400" b="1" dirty="0" smtClean="0">
                <a:solidFill>
                  <a:srgbClr val="0000FF"/>
                </a:solidFill>
                <a:latin typeface="+mj-ea"/>
                <a:ea typeface="+mj-ea"/>
              </a:rPr>
              <a:t>温度过高，会损坏元器件和电路板</a:t>
            </a:r>
            <a:endParaRPr kumimoji="1" lang="en-US" altLang="zh-CN" sz="2400" b="1" dirty="0" smtClean="0">
              <a:solidFill>
                <a:srgbClr val="0000FF"/>
              </a:solidFill>
              <a:latin typeface="+mj-ea"/>
              <a:ea typeface="+mj-ea"/>
            </a:endParaRPr>
          </a:p>
          <a:p>
            <a:pPr lvl="1">
              <a:lnSpc>
                <a:spcPct val="160000"/>
              </a:lnSpc>
              <a:buFont typeface="Wingdings" panose="05000000000000000000" pitchFamily="2" charset="2"/>
              <a:buChar char="Ø"/>
            </a:pPr>
            <a:r>
              <a:rPr kumimoji="1" lang="zh-CN" altLang="en-US" dirty="0">
                <a:solidFill>
                  <a:srgbClr val="FF3399"/>
                </a:solidFill>
                <a:latin typeface="+mj-ea"/>
                <a:ea typeface="+mj-ea"/>
              </a:rPr>
              <a:t>焊接时间</a:t>
            </a:r>
            <a:r>
              <a:rPr kumimoji="1" lang="en-US" altLang="zh-CN" dirty="0">
                <a:solidFill>
                  <a:srgbClr val="FF3399"/>
                </a:solidFill>
                <a:latin typeface="+mj-ea"/>
                <a:ea typeface="+mj-ea"/>
              </a:rPr>
              <a:t>     </a:t>
            </a:r>
            <a:r>
              <a:rPr kumimoji="1" lang="zh-CN" altLang="en-US" dirty="0" smtClean="0">
                <a:solidFill>
                  <a:srgbClr val="FF3399"/>
                </a:solidFill>
                <a:latin typeface="+mj-ea"/>
                <a:ea typeface="+mj-ea"/>
              </a:rPr>
              <a:t>一般控制在</a:t>
            </a:r>
            <a:r>
              <a:rPr kumimoji="1" lang="en-US" altLang="zh-CN" dirty="0" smtClean="0">
                <a:solidFill>
                  <a:srgbClr val="FF3399"/>
                </a:solidFill>
                <a:latin typeface="+mj-ea"/>
                <a:ea typeface="+mj-ea"/>
              </a:rPr>
              <a:t>2</a:t>
            </a:r>
            <a:r>
              <a:rPr kumimoji="1" lang="zh-CN" altLang="en-US" dirty="0">
                <a:solidFill>
                  <a:srgbClr val="FF3399"/>
                </a:solidFill>
                <a:latin typeface="+mj-ea"/>
                <a:ea typeface="+mj-ea"/>
              </a:rPr>
              <a:t>～</a:t>
            </a:r>
            <a:r>
              <a:rPr kumimoji="1" lang="en-US" altLang="zh-CN" dirty="0" smtClean="0">
                <a:solidFill>
                  <a:srgbClr val="FF3399"/>
                </a:solidFill>
                <a:latin typeface="+mj-ea"/>
                <a:ea typeface="+mj-ea"/>
              </a:rPr>
              <a:t>3s</a:t>
            </a:r>
            <a:r>
              <a:rPr kumimoji="1" lang="zh-CN" altLang="en-US" dirty="0">
                <a:solidFill>
                  <a:srgbClr val="FF3399"/>
                </a:solidFill>
                <a:latin typeface="+mj-ea"/>
                <a:ea typeface="+mj-ea"/>
              </a:rPr>
              <a:t>为宜</a:t>
            </a:r>
            <a:endParaRPr kumimoji="1" lang="zh-CN" altLang="en-US" dirty="0">
              <a:solidFill>
                <a:srgbClr val="FF3399"/>
              </a:solidFill>
              <a:latin typeface="+mj-ea"/>
              <a:ea typeface="+mj-ea"/>
            </a:endParaRPr>
          </a:p>
          <a:p>
            <a:pPr lvl="2">
              <a:lnSpc>
                <a:spcPct val="160000"/>
              </a:lnSpc>
            </a:pPr>
            <a:r>
              <a:rPr kumimoji="1" lang="zh-CN" altLang="en-US" sz="2400" b="1" dirty="0" smtClean="0">
                <a:solidFill>
                  <a:srgbClr val="0000FF"/>
                </a:solidFill>
                <a:latin typeface="+mj-ea"/>
                <a:ea typeface="+mj-ea"/>
              </a:rPr>
              <a:t>时间过短，会使温度低造成虚焊</a:t>
            </a:r>
            <a:endParaRPr kumimoji="1" lang="en-US" altLang="zh-CN" sz="2400" b="1" dirty="0" smtClean="0">
              <a:solidFill>
                <a:srgbClr val="0000FF"/>
              </a:solidFill>
              <a:latin typeface="+mj-ea"/>
              <a:ea typeface="+mj-ea"/>
            </a:endParaRPr>
          </a:p>
          <a:p>
            <a:pPr lvl="2">
              <a:lnSpc>
                <a:spcPct val="160000"/>
              </a:lnSpc>
            </a:pPr>
            <a:r>
              <a:rPr kumimoji="1" lang="zh-CN" altLang="en-US" sz="2400" b="1" dirty="0" smtClean="0">
                <a:solidFill>
                  <a:srgbClr val="0000FF"/>
                </a:solidFill>
                <a:latin typeface="+mj-ea"/>
                <a:ea typeface="+mj-ea"/>
              </a:rPr>
              <a:t>时间过长，会使温度高损坏元件和电路板</a:t>
            </a:r>
            <a:endParaRPr kumimoji="1" lang="en-US" altLang="zh-CN" sz="2400" b="1" dirty="0" smtClean="0">
              <a:solidFill>
                <a:srgbClr val="0000FF"/>
              </a:solidFill>
              <a:latin typeface="+mj-ea"/>
              <a:ea typeface="+mj-ea"/>
            </a:endParaRPr>
          </a:p>
        </p:txBody>
      </p:sp>
      <p:sp>
        <p:nvSpPr>
          <p:cNvPr id="3" name="Text Box 4"/>
          <p:cNvSpPr txBox="1">
            <a:spLocks noChangeArrowheads="1"/>
          </p:cNvSpPr>
          <p:nvPr/>
        </p:nvSpPr>
        <p:spPr bwMode="auto">
          <a:xfrm>
            <a:off x="0" y="355303"/>
            <a:ext cx="9144000" cy="768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kumimoji="1" lang="en-US" altLang="zh-CN" sz="4400" b="1" dirty="0" smtClean="0">
                <a:solidFill>
                  <a:srgbClr val="FF0000"/>
                </a:solidFill>
                <a:latin typeface="+mj-ea"/>
                <a:ea typeface="+mj-ea"/>
              </a:rPr>
              <a:t>3.5  </a:t>
            </a:r>
            <a:r>
              <a:rPr kumimoji="1" lang="zh-CN" altLang="en-US" sz="4400" b="1" dirty="0" smtClean="0">
                <a:solidFill>
                  <a:srgbClr val="FF0000"/>
                </a:solidFill>
                <a:latin typeface="+mj-ea"/>
                <a:ea typeface="+mj-ea"/>
              </a:rPr>
              <a:t>焊接的关键因素</a:t>
            </a:r>
            <a:endParaRPr kumimoji="1" lang="zh-CN" altLang="en-US" sz="4400" b="1" dirty="0">
              <a:solidFill>
                <a:srgbClr val="FF0000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513" y="2346325"/>
            <a:ext cx="8229600" cy="1417638"/>
          </a:xfrm>
        </p:spPr>
        <p:txBody>
          <a:bodyPr>
            <a:normAutofit/>
          </a:bodyPr>
          <a:lstStyle/>
          <a:p>
            <a:r>
              <a:rPr lang="en-US" altLang="zh-CN" dirty="0" smtClean="0">
                <a:solidFill>
                  <a:srgbClr val="0000FF"/>
                </a:solidFill>
                <a:sym typeface="+mn-ea"/>
              </a:rPr>
              <a:t>4.  </a:t>
            </a:r>
            <a:r>
              <a:rPr lang="zh-CN" altLang="en-US" dirty="0" smtClean="0">
                <a:solidFill>
                  <a:srgbClr val="0000FF"/>
                </a:solidFill>
                <a:sym typeface="+mn-ea"/>
              </a:rPr>
              <a:t>拆焊技术</a:t>
            </a:r>
            <a:endParaRPr lang="zh-CN" altLang="en-US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Text Box 2"/>
          <p:cNvSpPr txBox="1">
            <a:spLocks noChangeArrowheads="1"/>
          </p:cNvSpPr>
          <p:nvPr/>
        </p:nvSpPr>
        <p:spPr bwMode="auto">
          <a:xfrm>
            <a:off x="250825" y="260350"/>
            <a:ext cx="8713788" cy="1163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None/>
            </a:pPr>
            <a:endParaRPr kumimoji="1" lang="zh-CN" altLang="en-US" sz="3200">
              <a:latin typeface="Times New Roman" panose="02020603050405020304" pitchFamily="18" charset="0"/>
              <a:ea typeface="华文新魏" panose="02010800040101010101" pitchFamily="2" charset="-122"/>
            </a:endParaRPr>
          </a:p>
          <a:p>
            <a:pPr eaLnBrk="1" hangingPunct="1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None/>
            </a:pPr>
            <a:endParaRPr lang="zh-CN" altLang="en-US" sz="3200">
              <a:solidFill>
                <a:srgbClr val="CC3300"/>
              </a:solidFill>
              <a:latin typeface="Times New Roman" panose="02020603050405020304" pitchFamily="18" charset="0"/>
              <a:ea typeface="华文新魏" panose="02010800040101010101" pitchFamily="2" charset="-122"/>
            </a:endParaRPr>
          </a:p>
        </p:txBody>
      </p:sp>
      <p:sp>
        <p:nvSpPr>
          <p:cNvPr id="633859" name="Text Box 3"/>
          <p:cNvSpPr txBox="1">
            <a:spLocks noChangeArrowheads="1"/>
          </p:cNvSpPr>
          <p:nvPr/>
        </p:nvSpPr>
        <p:spPr bwMode="auto">
          <a:xfrm>
            <a:off x="971600" y="1484784"/>
            <a:ext cx="6480720" cy="22567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kumimoji="1" lang="en-US" altLang="zh-CN" sz="2800" b="1" dirty="0" smtClean="0">
                <a:solidFill>
                  <a:srgbClr val="0000FF"/>
                </a:solidFill>
                <a:latin typeface="+mj-ea"/>
                <a:ea typeface="+mj-ea"/>
              </a:rPr>
              <a:t>1</a:t>
            </a:r>
            <a:r>
              <a:rPr kumimoji="1" lang="zh-CN" altLang="en-US" sz="2800" b="1" dirty="0">
                <a:solidFill>
                  <a:srgbClr val="0000FF"/>
                </a:solidFill>
                <a:latin typeface="+mj-ea"/>
                <a:ea typeface="+mj-ea"/>
              </a:rPr>
              <a:t>．拆</a:t>
            </a:r>
            <a:r>
              <a:rPr kumimoji="1" lang="zh-CN" altLang="en-US" sz="2800" b="1" dirty="0" smtClean="0">
                <a:solidFill>
                  <a:srgbClr val="0000FF"/>
                </a:solidFill>
                <a:latin typeface="+mj-ea"/>
                <a:ea typeface="+mj-ea"/>
              </a:rPr>
              <a:t>焊原则 </a:t>
            </a:r>
            <a:endParaRPr kumimoji="1" lang="zh-CN" altLang="en-US" sz="2800" b="1" dirty="0">
              <a:solidFill>
                <a:srgbClr val="0000FF"/>
              </a:solidFill>
              <a:latin typeface="+mj-ea"/>
              <a:ea typeface="+mj-ea"/>
            </a:endParaRPr>
          </a:p>
          <a:p>
            <a:pPr lvl="1" algn="just" eaLnBrk="1" hangingPunct="1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kumimoji="1" lang="zh-CN" altLang="en-US" sz="2400" b="1" dirty="0" smtClean="0">
                <a:solidFill>
                  <a:srgbClr val="FF3399"/>
                </a:solidFill>
                <a:latin typeface="+mj-ea"/>
                <a:ea typeface="+mj-ea"/>
              </a:rPr>
              <a:t>拆焊步骤与焊接步骤相反</a:t>
            </a:r>
            <a:endParaRPr kumimoji="1" lang="en-US" altLang="zh-CN" sz="2400" b="1" dirty="0" smtClean="0">
              <a:solidFill>
                <a:srgbClr val="FF3399"/>
              </a:solidFill>
              <a:latin typeface="+mj-ea"/>
              <a:ea typeface="+mj-ea"/>
            </a:endParaRPr>
          </a:p>
          <a:p>
            <a:pPr lvl="1" algn="just" eaLnBrk="1" hangingPunct="1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kumimoji="1" lang="zh-CN" altLang="en-US" sz="2400" b="1" dirty="0" smtClean="0">
                <a:solidFill>
                  <a:srgbClr val="FF3399"/>
                </a:solidFill>
                <a:latin typeface="+mj-ea"/>
                <a:ea typeface="+mj-ea"/>
                <a:sym typeface="+mn-ea"/>
              </a:rPr>
              <a:t>要弄清楚焊点的特点，</a:t>
            </a:r>
            <a:r>
              <a:rPr kumimoji="1" lang="zh-CN" altLang="en-US" sz="2400" b="1" dirty="0">
                <a:solidFill>
                  <a:srgbClr val="FF3399"/>
                </a:solidFill>
                <a:latin typeface="+mj-ea"/>
                <a:ea typeface="+mj-ea"/>
              </a:rPr>
              <a:t>不要轻易拆</a:t>
            </a:r>
            <a:r>
              <a:rPr kumimoji="1" lang="zh-CN" altLang="en-US" sz="2400" b="1" dirty="0" smtClean="0">
                <a:solidFill>
                  <a:srgbClr val="FF3399"/>
                </a:solidFill>
                <a:latin typeface="+mj-ea"/>
                <a:ea typeface="+mj-ea"/>
              </a:rPr>
              <a:t>焊</a:t>
            </a:r>
            <a:endParaRPr kumimoji="1" lang="en-US" altLang="zh-CN" sz="2400" b="1" dirty="0" smtClean="0">
              <a:solidFill>
                <a:srgbClr val="FF3399"/>
              </a:solidFill>
              <a:latin typeface="+mj-ea"/>
              <a:ea typeface="+mj-ea"/>
            </a:endParaRPr>
          </a:p>
          <a:p>
            <a:pPr lvl="1" algn="just" eaLnBrk="1" hangingPunct="1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kumimoji="1" lang="zh-CN" altLang="en-US" sz="2400" b="1" dirty="0" smtClean="0">
                <a:solidFill>
                  <a:srgbClr val="FF3399"/>
                </a:solidFill>
                <a:latin typeface="+mj-ea"/>
                <a:ea typeface="+mj-ea"/>
              </a:rPr>
              <a:t>避免损坏元件</a:t>
            </a:r>
            <a:r>
              <a:rPr kumimoji="1" lang="zh-CN" altLang="en-US" sz="2400" b="1" dirty="0">
                <a:solidFill>
                  <a:srgbClr val="FF3399"/>
                </a:solidFill>
                <a:latin typeface="+mj-ea"/>
                <a:ea typeface="+mj-ea"/>
              </a:rPr>
              <a:t>、</a:t>
            </a:r>
            <a:r>
              <a:rPr kumimoji="1" lang="zh-CN" altLang="en-US" sz="2400" b="1" dirty="0" smtClean="0">
                <a:solidFill>
                  <a:srgbClr val="FF3399"/>
                </a:solidFill>
                <a:latin typeface="+mj-ea"/>
                <a:ea typeface="+mj-ea"/>
              </a:rPr>
              <a:t>焊盘等</a:t>
            </a:r>
            <a:r>
              <a:rPr kumimoji="1" lang="zh-CN" altLang="en-US" sz="2800" b="1" dirty="0" smtClean="0">
                <a:solidFill>
                  <a:srgbClr val="0000FF"/>
                </a:solidFill>
                <a:latin typeface="+mj-ea"/>
                <a:ea typeface="+mj-ea"/>
              </a:rPr>
              <a:t>　　</a:t>
            </a:r>
            <a:endParaRPr kumimoji="1" lang="zh-CN" altLang="en-US" sz="2800" b="1" dirty="0">
              <a:solidFill>
                <a:srgbClr val="0000FF"/>
              </a:solidFill>
              <a:latin typeface="+mj-ea"/>
              <a:ea typeface="+mj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" y="355303"/>
            <a:ext cx="9144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kumimoji="1" lang="en-US" altLang="zh-CN" sz="4400" b="1" dirty="0" smtClean="0">
                <a:solidFill>
                  <a:srgbClr val="FF0000"/>
                </a:solidFill>
                <a:latin typeface="+mj-ea"/>
                <a:ea typeface="+mj-ea"/>
              </a:rPr>
              <a:t>4.1  </a:t>
            </a:r>
            <a:r>
              <a:rPr kumimoji="1" lang="zh-CN" altLang="en-US" sz="4400" b="1" dirty="0" smtClean="0">
                <a:solidFill>
                  <a:srgbClr val="FF0000"/>
                </a:solidFill>
                <a:latin typeface="+mj-ea"/>
                <a:ea typeface="+mj-ea"/>
              </a:rPr>
              <a:t>拆焊技术 </a:t>
            </a:r>
            <a:endParaRPr kumimoji="1" lang="zh-CN" altLang="en-US" sz="4400" b="1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971600" y="3860661"/>
            <a:ext cx="7128792" cy="1076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ct val="50000"/>
              </a:spcBef>
            </a:pPr>
            <a:r>
              <a:rPr kumimoji="1" lang="en-US" altLang="zh-CN" sz="2800" b="1" dirty="0" smtClean="0">
                <a:solidFill>
                  <a:srgbClr val="0000FF"/>
                </a:solidFill>
                <a:latin typeface="+mj-ea"/>
                <a:ea typeface="+mj-ea"/>
              </a:rPr>
              <a:t>2</a:t>
            </a:r>
            <a:r>
              <a:rPr kumimoji="1" lang="zh-CN" altLang="en-US" sz="2800" b="1" dirty="0" smtClean="0">
                <a:solidFill>
                  <a:srgbClr val="0000FF"/>
                </a:solidFill>
                <a:latin typeface="+mj-ea"/>
                <a:ea typeface="+mj-ea"/>
              </a:rPr>
              <a:t>．常用拆焊工具</a:t>
            </a:r>
            <a:r>
              <a:rPr kumimoji="1" lang="zh-CN" altLang="en-US" sz="2800" b="1" dirty="0" smtClean="0">
                <a:solidFill>
                  <a:srgbClr val="0000CC"/>
                </a:solidFill>
                <a:latin typeface="+mj-ea"/>
                <a:ea typeface="+mj-ea"/>
              </a:rPr>
              <a:t>：</a:t>
            </a:r>
            <a:r>
              <a:rPr kumimoji="1" lang="zh-CN" altLang="en-US" sz="2400" b="1" dirty="0" smtClean="0">
                <a:solidFill>
                  <a:srgbClr val="FF3399"/>
                </a:solidFill>
                <a:latin typeface="+mj-ea"/>
                <a:ea typeface="+mj-ea"/>
              </a:rPr>
              <a:t>电烙铁、镊子和吸锡器等</a:t>
            </a:r>
            <a:endParaRPr kumimoji="1" lang="en-US" altLang="zh-CN" sz="2400" b="1" dirty="0" smtClean="0">
              <a:solidFill>
                <a:srgbClr val="FF3399"/>
              </a:solidFill>
              <a:latin typeface="+mj-ea"/>
              <a:ea typeface="+mj-ea"/>
            </a:endParaRPr>
          </a:p>
          <a:p>
            <a:pPr algn="just">
              <a:spcBef>
                <a:spcPct val="50000"/>
              </a:spcBef>
            </a:pPr>
            <a:r>
              <a:rPr kumimoji="1" lang="zh-CN" altLang="en-US" sz="2400" b="1" dirty="0" smtClean="0">
                <a:solidFill>
                  <a:srgbClr val="FF3399"/>
                </a:solidFill>
                <a:latin typeface="+mj-ea"/>
                <a:ea typeface="+mj-ea"/>
              </a:rPr>
              <a:t>    </a:t>
            </a:r>
            <a:r>
              <a:rPr kumimoji="1" lang="zh-CN" altLang="en-US" sz="2400" b="1" dirty="0" smtClean="0">
                <a:solidFill>
                  <a:srgbClr val="0000FF"/>
                </a:solidFill>
                <a:latin typeface="+mj-ea"/>
                <a:ea typeface="+mj-ea"/>
              </a:rPr>
              <a:t>吸锡器：</a:t>
            </a:r>
            <a:r>
              <a:rPr kumimoji="1" lang="zh-CN" altLang="en-US" sz="2000" b="1" dirty="0" smtClean="0">
                <a:solidFill>
                  <a:srgbClr val="FF3399"/>
                </a:solidFill>
                <a:latin typeface="+mj-ea"/>
                <a:ea typeface="+mj-ea"/>
              </a:rPr>
              <a:t>吸去熔化的焊锡，使焊盘与元件引线分开</a:t>
            </a:r>
            <a:endParaRPr lang="zh-CN" altLang="en-US" sz="2000" dirty="0">
              <a:solidFill>
                <a:srgbClr val="FF3399"/>
              </a:solidFill>
              <a:latin typeface="+mj-ea"/>
              <a:ea typeface="+mj-ea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150" y="5156825"/>
            <a:ext cx="4824536" cy="10830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417638"/>
          </a:xfrm>
        </p:spPr>
        <p:txBody>
          <a:bodyPr/>
          <a:lstStyle/>
          <a:p>
            <a:r>
              <a:rPr lang="en-US" altLang="zh-CN" dirty="0" smtClean="0"/>
              <a:t>4.2  </a:t>
            </a:r>
            <a:r>
              <a:rPr lang="zh-CN" altLang="en-US" dirty="0" smtClean="0"/>
              <a:t>拆焊方法</a:t>
            </a:r>
            <a:endParaRPr lang="zh-CN" altLang="en-US" dirty="0"/>
          </a:p>
        </p:txBody>
      </p:sp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395536" y="1556792"/>
            <a:ext cx="8534400" cy="2877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457200" indent="-457200" eaLnBrk="1" hangingPunct="1">
              <a:lnSpc>
                <a:spcPct val="130000"/>
              </a:lnSpc>
              <a:spcBef>
                <a:spcPct val="50000"/>
              </a:spcBef>
              <a:buFont typeface="+mj-lt"/>
              <a:buAutoNum type="arabicPeriod"/>
            </a:pPr>
            <a:r>
              <a:rPr kumimoji="1" lang="zh-CN" altLang="en-US" sz="2800" b="1" dirty="0" smtClean="0">
                <a:solidFill>
                  <a:srgbClr val="0000FF"/>
                </a:solidFill>
                <a:latin typeface="+mj-ea"/>
                <a:ea typeface="+mj-ea"/>
              </a:rPr>
              <a:t>吸锡工具拆焊：</a:t>
            </a:r>
            <a:r>
              <a:rPr kumimoji="1" lang="zh-CN" altLang="en-US" sz="2400" b="1" dirty="0" smtClean="0">
                <a:solidFill>
                  <a:srgbClr val="FF3399"/>
                </a:solidFill>
                <a:latin typeface="+mj-ea"/>
                <a:ea typeface="+mj-ea"/>
              </a:rPr>
              <a:t>吸锡器活塞按下，</a:t>
            </a:r>
            <a:r>
              <a:rPr kumimoji="1" lang="zh-CN" altLang="en-US" sz="2400" b="1" dirty="0" smtClean="0">
                <a:solidFill>
                  <a:srgbClr val="FF3399"/>
                </a:solidFill>
                <a:latin typeface="+mj-ea"/>
                <a:ea typeface="+mj-ea"/>
                <a:sym typeface="+mn-ea"/>
              </a:rPr>
              <a:t>电</a:t>
            </a:r>
            <a:r>
              <a:rPr kumimoji="1" lang="zh-CN" altLang="en-US" sz="2400" b="1" dirty="0" smtClean="0">
                <a:solidFill>
                  <a:srgbClr val="FF3399"/>
                </a:solidFill>
                <a:latin typeface="+mj-ea"/>
                <a:ea typeface="+mj-ea"/>
              </a:rPr>
              <a:t>烙铁加热融化焊点，释放活塞，</a:t>
            </a:r>
            <a:r>
              <a:rPr kumimoji="1" lang="zh-CN" altLang="en-US" sz="2400" b="1" dirty="0">
                <a:solidFill>
                  <a:srgbClr val="FF3399"/>
                </a:solidFill>
                <a:latin typeface="+mj-ea"/>
                <a:ea typeface="+mj-ea"/>
              </a:rPr>
              <a:t>吸锡嘴附件焊锡被吸入储锡筒</a:t>
            </a:r>
            <a:r>
              <a:rPr kumimoji="1" lang="zh-CN" altLang="en-US" sz="2400" b="1" dirty="0" smtClean="0">
                <a:solidFill>
                  <a:srgbClr val="FF3399"/>
                </a:solidFill>
                <a:latin typeface="+mj-ea"/>
                <a:ea typeface="+mj-ea"/>
              </a:rPr>
              <a:t>，拆下器件。</a:t>
            </a:r>
            <a:endParaRPr kumimoji="1" lang="en-US" altLang="zh-CN" sz="2400" b="1" dirty="0" smtClean="0">
              <a:solidFill>
                <a:srgbClr val="FF3399"/>
              </a:solidFill>
              <a:latin typeface="+mj-ea"/>
              <a:ea typeface="+mj-ea"/>
            </a:endParaRPr>
          </a:p>
          <a:p>
            <a:pPr marL="457200" indent="-457200" eaLnBrk="1" hangingPunct="1">
              <a:lnSpc>
                <a:spcPct val="130000"/>
              </a:lnSpc>
              <a:spcBef>
                <a:spcPct val="50000"/>
              </a:spcBef>
              <a:buFont typeface="+mj-lt"/>
              <a:buAutoNum type="arabicPeriod"/>
            </a:pPr>
            <a:endParaRPr kumimoji="1" lang="en-US" altLang="zh-CN" sz="1200" b="1" dirty="0" smtClean="0">
              <a:solidFill>
                <a:srgbClr val="FF3399"/>
              </a:solidFill>
              <a:latin typeface="+mj-ea"/>
              <a:ea typeface="+mj-ea"/>
            </a:endParaRPr>
          </a:p>
          <a:p>
            <a:pPr marL="457200" indent="-457200" eaLnBrk="1" hangingPunct="1">
              <a:lnSpc>
                <a:spcPct val="130000"/>
              </a:lnSpc>
              <a:spcBef>
                <a:spcPct val="50000"/>
              </a:spcBef>
              <a:buFont typeface="+mj-lt"/>
              <a:buAutoNum type="arabicPeriod"/>
            </a:pPr>
            <a:r>
              <a:rPr kumimoji="1" lang="zh-CN" altLang="en-US" sz="2800" b="1" dirty="0" smtClean="0">
                <a:solidFill>
                  <a:srgbClr val="0000FF"/>
                </a:solidFill>
                <a:latin typeface="+mj-ea"/>
                <a:ea typeface="+mj-ea"/>
              </a:rPr>
              <a:t>电烙铁拆焊：</a:t>
            </a:r>
            <a:r>
              <a:rPr kumimoji="1" lang="zh-CN" altLang="en-US" sz="2400" b="1" dirty="0" smtClean="0">
                <a:solidFill>
                  <a:srgbClr val="FF3399"/>
                </a:solidFill>
                <a:latin typeface="+mj-ea"/>
                <a:ea typeface="+mj-ea"/>
              </a:rPr>
              <a:t>用</a:t>
            </a:r>
            <a:r>
              <a:rPr kumimoji="1" lang="zh-CN" altLang="en-US" sz="2400" b="1" dirty="0">
                <a:solidFill>
                  <a:srgbClr val="FF3399"/>
                </a:solidFill>
                <a:latin typeface="+mj-ea"/>
                <a:ea typeface="+mj-ea"/>
              </a:rPr>
              <a:t>电烙铁加热拆焊点</a:t>
            </a:r>
            <a:r>
              <a:rPr kumimoji="1" lang="zh-CN" altLang="en-US" sz="2400" b="1" dirty="0" smtClean="0">
                <a:solidFill>
                  <a:srgbClr val="FF3399"/>
                </a:solidFill>
                <a:latin typeface="+mj-ea"/>
                <a:ea typeface="+mj-ea"/>
              </a:rPr>
              <a:t>，待焊锡融化后用镊子拔下元器件，</a:t>
            </a:r>
            <a:r>
              <a:rPr kumimoji="1" lang="zh-CN" altLang="en-US" sz="3200" b="1" dirty="0" smtClean="0">
                <a:solidFill>
                  <a:srgbClr val="FF3399"/>
                </a:solidFill>
                <a:latin typeface="+mj-ea"/>
                <a:ea typeface="+mj-ea"/>
              </a:rPr>
              <a:t>不能在焊锡未完全融化时硬拽。</a:t>
            </a:r>
            <a:endParaRPr kumimoji="1" lang="zh-CN" altLang="en-US" sz="3200" b="1" dirty="0" smtClean="0">
              <a:solidFill>
                <a:srgbClr val="FF3399"/>
              </a:solidFill>
              <a:latin typeface="+mj-ea"/>
              <a:ea typeface="+mj-ea"/>
            </a:endParaRPr>
          </a:p>
        </p:txBody>
      </p:sp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0263" y="4869071"/>
            <a:ext cx="3096344" cy="10801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 txBox="1">
            <a:spLocks noGrp="1"/>
          </p:cNvSpPr>
          <p:nvPr>
            <p:ph type="title"/>
          </p:nvPr>
        </p:nvSpPr>
        <p:spPr>
          <a:xfrm>
            <a:off x="107504" y="355303"/>
            <a:ext cx="89289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b="1" dirty="0" smtClean="0">
                <a:solidFill>
                  <a:srgbClr val="FF0000"/>
                </a:solidFill>
                <a:latin typeface="+mj-ea"/>
                <a:ea typeface="+mj-ea"/>
              </a:rPr>
              <a:t>5.  </a:t>
            </a:r>
            <a:r>
              <a:rPr lang="zh-CN" altLang="en-US" sz="4400" b="1" dirty="0" smtClean="0">
                <a:solidFill>
                  <a:srgbClr val="FF0000"/>
                </a:solidFill>
                <a:latin typeface="+mj-ea"/>
                <a:ea typeface="+mj-ea"/>
              </a:rPr>
              <a:t>插件元件焊接与拆焊练习</a:t>
            </a:r>
            <a:endParaRPr lang="zh-CN" altLang="en-US" sz="4400" b="1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9552" y="1772816"/>
            <a:ext cx="7776864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b="1" dirty="0" smtClean="0">
                <a:solidFill>
                  <a:srgbClr val="0000FF"/>
                </a:solidFill>
                <a:latin typeface="+mj-ea"/>
                <a:ea typeface="+mj-ea"/>
              </a:rPr>
              <a:t>一  实验内容：</a:t>
            </a:r>
            <a:endParaRPr lang="en-US" altLang="zh-CN" sz="3200" b="1" dirty="0" smtClean="0">
              <a:solidFill>
                <a:srgbClr val="0000FF"/>
              </a:solidFill>
              <a:latin typeface="+mj-ea"/>
              <a:ea typeface="+mj-ea"/>
            </a:endParaRPr>
          </a:p>
        </p:txBody>
      </p:sp>
      <p:pic>
        <p:nvPicPr>
          <p:cNvPr id="70658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1700808"/>
            <a:ext cx="4536504" cy="47525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040" y="2853055"/>
            <a:ext cx="1866900" cy="23050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Text Box 2"/>
          <p:cNvSpPr txBox="1">
            <a:spLocks noChangeArrowheads="1"/>
          </p:cNvSpPr>
          <p:nvPr/>
        </p:nvSpPr>
        <p:spPr bwMode="auto">
          <a:xfrm>
            <a:off x="250825" y="260350"/>
            <a:ext cx="8713788" cy="1163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None/>
            </a:pPr>
            <a:endParaRPr kumimoji="1" lang="zh-CN" altLang="en-US" sz="3200">
              <a:latin typeface="Times New Roman" panose="02020603050405020304" pitchFamily="18" charset="0"/>
              <a:ea typeface="华文新魏" panose="02010800040101010101" pitchFamily="2" charset="-122"/>
            </a:endParaRPr>
          </a:p>
          <a:p>
            <a:pPr eaLnBrk="1" hangingPunct="1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None/>
            </a:pPr>
            <a:endParaRPr lang="zh-CN" altLang="en-US" sz="3200">
              <a:solidFill>
                <a:srgbClr val="CC3300"/>
              </a:solidFill>
              <a:latin typeface="Times New Roman" panose="02020603050405020304" pitchFamily="18" charset="0"/>
              <a:ea typeface="华文新魏" panose="02010800040101010101" pitchFamily="2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355303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b="1" dirty="0" smtClean="0">
                <a:solidFill>
                  <a:srgbClr val="FF0000"/>
                </a:solidFill>
                <a:latin typeface="+mj-ea"/>
                <a:ea typeface="+mj-ea"/>
              </a:rPr>
              <a:t>5.  </a:t>
            </a:r>
            <a:r>
              <a:rPr lang="zh-CN" altLang="en-US" sz="4400" b="1" dirty="0" smtClean="0">
                <a:solidFill>
                  <a:srgbClr val="FF0000"/>
                </a:solidFill>
                <a:latin typeface="+mj-ea"/>
                <a:ea typeface="+mj-ea"/>
              </a:rPr>
              <a:t>插件元件焊接与拆焊练习</a:t>
            </a:r>
            <a:endParaRPr lang="zh-CN" altLang="en-US" sz="4400" b="1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47564" y="1700808"/>
            <a:ext cx="7776864" cy="28684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800" b="1" dirty="0">
                <a:solidFill>
                  <a:srgbClr val="0000FF"/>
                </a:solidFill>
                <a:latin typeface="+mj-ea"/>
                <a:ea typeface="+mj-ea"/>
              </a:rPr>
              <a:t>二</a:t>
            </a:r>
            <a:r>
              <a:rPr lang="zh-CN" altLang="en-US" sz="2800" b="1" dirty="0" smtClean="0">
                <a:solidFill>
                  <a:srgbClr val="0000FF"/>
                </a:solidFill>
                <a:latin typeface="+mj-ea"/>
                <a:ea typeface="+mj-ea"/>
              </a:rPr>
              <a:t>  实验原理：</a:t>
            </a:r>
            <a:endParaRPr lang="en-US" altLang="zh-CN" sz="2800" b="1" dirty="0" smtClean="0">
              <a:solidFill>
                <a:srgbClr val="0000FF"/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zh-CN" altLang="en-US" sz="2400" b="1" dirty="0" smtClean="0">
                <a:latin typeface="+mj-ea"/>
                <a:ea typeface="+mj-ea"/>
              </a:rPr>
              <a:t>    </a:t>
            </a:r>
            <a:r>
              <a:rPr lang="en-US" altLang="zh-CN" sz="2400" b="1" dirty="0" smtClean="0">
                <a:solidFill>
                  <a:srgbClr val="FF0000"/>
                </a:solidFill>
                <a:latin typeface="+mj-ea"/>
                <a:ea typeface="+mj-ea"/>
              </a:rPr>
              <a:t>1</a:t>
            </a:r>
            <a:r>
              <a:rPr lang="zh-CN" altLang="en-US" sz="2400" b="1" dirty="0">
                <a:solidFill>
                  <a:srgbClr val="FF0000"/>
                </a:solidFill>
                <a:latin typeface="+mj-ea"/>
                <a:ea typeface="+mj-ea"/>
              </a:rPr>
              <a:t> </a:t>
            </a:r>
            <a:r>
              <a:rPr lang="zh-CN" altLang="en-US" sz="2400" b="1" dirty="0" smtClean="0">
                <a:solidFill>
                  <a:srgbClr val="FF0000"/>
                </a:solidFill>
                <a:latin typeface="+mj-ea"/>
                <a:ea typeface="+mj-ea"/>
              </a:rPr>
              <a:t>焊接：</a:t>
            </a:r>
            <a:r>
              <a:rPr lang="zh-CN" altLang="en-US" sz="2200" b="1" dirty="0">
                <a:solidFill>
                  <a:srgbClr val="FF3399"/>
                </a:solidFill>
                <a:latin typeface="+mj-ea"/>
                <a:ea typeface="+mj-ea"/>
              </a:rPr>
              <a:t>在两种金属</a:t>
            </a:r>
            <a:r>
              <a:rPr lang="zh-CN" altLang="en-US" sz="2200" b="1" dirty="0">
                <a:solidFill>
                  <a:srgbClr val="0000FF"/>
                </a:solidFill>
                <a:latin typeface="+mj-ea"/>
                <a:ea typeface="+mj-ea"/>
              </a:rPr>
              <a:t>接触面，利用</a:t>
            </a:r>
            <a:r>
              <a:rPr lang="zh-CN" altLang="en-US" sz="2200" b="1" dirty="0">
                <a:solidFill>
                  <a:srgbClr val="FF3399"/>
                </a:solidFill>
                <a:latin typeface="+mj-ea"/>
                <a:ea typeface="+mj-ea"/>
              </a:rPr>
              <a:t>加热手段</a:t>
            </a:r>
            <a:r>
              <a:rPr lang="zh-CN" altLang="en-US" sz="2200" b="1" dirty="0">
                <a:solidFill>
                  <a:srgbClr val="0000FF"/>
                </a:solidFill>
                <a:latin typeface="+mj-ea"/>
                <a:ea typeface="+mj-ea"/>
              </a:rPr>
              <a:t>融化</a:t>
            </a:r>
            <a:r>
              <a:rPr lang="zh-CN" altLang="en-US" sz="2200" b="1" dirty="0">
                <a:solidFill>
                  <a:srgbClr val="FF3399"/>
                </a:solidFill>
                <a:latin typeface="+mj-ea"/>
                <a:ea typeface="+mj-ea"/>
              </a:rPr>
              <a:t>焊料</a:t>
            </a:r>
            <a:r>
              <a:rPr lang="zh-CN" altLang="en-US" sz="2200" b="1" dirty="0">
                <a:solidFill>
                  <a:srgbClr val="0000FF"/>
                </a:solidFill>
                <a:latin typeface="+mj-ea"/>
                <a:ea typeface="+mj-ea"/>
              </a:rPr>
              <a:t>，使焊料</a:t>
            </a:r>
            <a:r>
              <a:rPr kumimoji="1" lang="zh-CN" altLang="en-US" sz="2200" b="1" dirty="0">
                <a:solidFill>
                  <a:srgbClr val="0000FF"/>
                </a:solidFill>
                <a:latin typeface="+mj-ea"/>
                <a:ea typeface="+mj-ea"/>
              </a:rPr>
              <a:t>在金属表面发生化学反应生成合金，从而使金属与焊料形成</a:t>
            </a:r>
            <a:r>
              <a:rPr lang="zh-CN" altLang="en-US" sz="2200" b="1" dirty="0">
                <a:solidFill>
                  <a:srgbClr val="FF3399"/>
                </a:solidFill>
                <a:latin typeface="+mj-ea"/>
                <a:ea typeface="+mj-ea"/>
              </a:rPr>
              <a:t>牢固</a:t>
            </a:r>
            <a:r>
              <a:rPr kumimoji="1" lang="zh-CN" altLang="en-US" sz="2200" b="1" dirty="0">
                <a:solidFill>
                  <a:srgbClr val="FF3399"/>
                </a:solidFill>
                <a:latin typeface="+mj-ea"/>
                <a:ea typeface="+mj-ea"/>
              </a:rPr>
              <a:t>结合体</a:t>
            </a:r>
            <a:endParaRPr lang="en-US" altLang="zh-CN" sz="2200" b="1" dirty="0">
              <a:solidFill>
                <a:srgbClr val="FF3399"/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zh-CN" sz="2400" b="1" dirty="0">
                <a:latin typeface="+mj-ea"/>
                <a:ea typeface="+mj-ea"/>
              </a:rPr>
              <a:t> </a:t>
            </a:r>
            <a:r>
              <a:rPr lang="en-US" altLang="zh-CN" sz="2400" b="1" dirty="0" smtClean="0">
                <a:latin typeface="+mj-ea"/>
                <a:ea typeface="+mj-ea"/>
              </a:rPr>
              <a:t>   </a:t>
            </a:r>
            <a:r>
              <a:rPr lang="en-US" altLang="zh-CN" sz="2400" b="1" dirty="0" smtClean="0">
                <a:solidFill>
                  <a:srgbClr val="FF0000"/>
                </a:solidFill>
                <a:latin typeface="+mj-ea"/>
                <a:ea typeface="+mj-ea"/>
              </a:rPr>
              <a:t>2</a:t>
            </a:r>
            <a:r>
              <a:rPr lang="zh-CN" altLang="en-US" sz="2400" b="1" dirty="0">
                <a:solidFill>
                  <a:srgbClr val="FF0000"/>
                </a:solidFill>
                <a:latin typeface="+mj-ea"/>
                <a:ea typeface="+mj-ea"/>
              </a:rPr>
              <a:t> </a:t>
            </a:r>
            <a:r>
              <a:rPr lang="zh-CN" altLang="en-US" sz="2400" b="1" dirty="0" smtClean="0">
                <a:solidFill>
                  <a:srgbClr val="FF0000"/>
                </a:solidFill>
                <a:latin typeface="+mj-ea"/>
                <a:ea typeface="+mj-ea"/>
              </a:rPr>
              <a:t>拆焊：</a:t>
            </a:r>
            <a:r>
              <a:rPr lang="zh-CN" altLang="en-US" sz="2200" b="1" dirty="0" smtClean="0">
                <a:solidFill>
                  <a:srgbClr val="0000FF"/>
                </a:solidFill>
                <a:latin typeface="+mj-ea"/>
                <a:ea typeface="+mj-ea"/>
              </a:rPr>
              <a:t>把电路板上焊接好的元件拆卸下来</a:t>
            </a:r>
            <a:endParaRPr lang="zh-CN" altLang="en-US" sz="2200" b="1" dirty="0">
              <a:solidFill>
                <a:srgbClr val="0000FF"/>
              </a:solidFill>
              <a:latin typeface="+mj-ea"/>
              <a:ea typeface="+mj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32894" y="4437112"/>
            <a:ext cx="7776864" cy="1227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>
                <a:solidFill>
                  <a:srgbClr val="0000FF"/>
                </a:solidFill>
                <a:latin typeface="+mj-ea"/>
                <a:ea typeface="+mj-ea"/>
              </a:rPr>
              <a:t>三</a:t>
            </a:r>
            <a:r>
              <a:rPr lang="zh-CN" altLang="en-US" sz="2800" b="1" dirty="0" smtClean="0">
                <a:solidFill>
                  <a:srgbClr val="0000FF"/>
                </a:solidFill>
                <a:latin typeface="+mj-ea"/>
                <a:ea typeface="+mj-ea"/>
              </a:rPr>
              <a:t>  实验工具与材料：</a:t>
            </a:r>
            <a:endParaRPr lang="en-US" altLang="zh-CN" sz="2800" b="1" dirty="0" smtClean="0">
              <a:solidFill>
                <a:srgbClr val="0000FF"/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zh-CN" altLang="en-US" sz="2400" b="1" dirty="0" smtClean="0">
                <a:latin typeface="+mj-ea"/>
                <a:ea typeface="+mj-ea"/>
              </a:rPr>
              <a:t>     </a:t>
            </a:r>
            <a:r>
              <a:rPr lang="zh-CN" altLang="en-US" sz="2200" b="1" dirty="0" smtClean="0">
                <a:solidFill>
                  <a:srgbClr val="FF3399"/>
                </a:solidFill>
                <a:latin typeface="+mj-ea"/>
                <a:ea typeface="+mj-ea"/>
              </a:rPr>
              <a:t>电烙铁 焊锡丝 松香 镊子 吸锡器</a:t>
            </a:r>
            <a:endParaRPr lang="zh-CN" altLang="en-US" sz="2200" b="1" dirty="0">
              <a:solidFill>
                <a:srgbClr val="FF3399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11560" y="1628800"/>
            <a:ext cx="7992888" cy="21285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800" b="1" dirty="0" smtClean="0">
                <a:solidFill>
                  <a:srgbClr val="0000FF"/>
                </a:solidFill>
                <a:latin typeface="+mj-ea"/>
                <a:ea typeface="+mj-ea"/>
              </a:rPr>
              <a:t>四  实验步骤：</a:t>
            </a:r>
            <a:endParaRPr lang="en-US" altLang="zh-CN" sz="2800" b="1" dirty="0" smtClean="0">
              <a:solidFill>
                <a:srgbClr val="0000FF"/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zh-CN" sz="2400" b="1" dirty="0" smtClean="0">
                <a:solidFill>
                  <a:srgbClr val="FF3399"/>
                </a:solidFill>
                <a:latin typeface="+mj-ea"/>
                <a:ea typeface="+mj-ea"/>
              </a:rPr>
              <a:t>    1</a:t>
            </a:r>
            <a:r>
              <a:rPr lang="zh-CN" altLang="en-US" sz="2400" b="1" dirty="0" smtClean="0">
                <a:solidFill>
                  <a:srgbClr val="FF3399"/>
                </a:solidFill>
                <a:latin typeface="+mj-ea"/>
                <a:ea typeface="+mj-ea"/>
              </a:rPr>
              <a:t>）</a:t>
            </a:r>
            <a:r>
              <a:rPr lang="en-US" altLang="zh-CN" sz="2400" b="1" dirty="0" smtClean="0">
                <a:solidFill>
                  <a:srgbClr val="FF3399"/>
                </a:solidFill>
                <a:latin typeface="+mj-ea"/>
                <a:ea typeface="+mj-ea"/>
              </a:rPr>
              <a:t>  </a:t>
            </a:r>
            <a:r>
              <a:rPr lang="zh-CN" altLang="en-US" sz="2400" b="1" dirty="0" smtClean="0">
                <a:solidFill>
                  <a:srgbClr val="FF3399"/>
                </a:solidFill>
                <a:latin typeface="+mj-ea"/>
                <a:ea typeface="+mj-ea"/>
              </a:rPr>
              <a:t>元件</a:t>
            </a:r>
            <a:r>
              <a:rPr lang="zh-CN" altLang="en-US" sz="2400" b="1" dirty="0">
                <a:solidFill>
                  <a:srgbClr val="FF3399"/>
                </a:solidFill>
                <a:latin typeface="+mj-ea"/>
                <a:ea typeface="+mj-ea"/>
              </a:rPr>
              <a:t>引脚的</a:t>
            </a:r>
            <a:r>
              <a:rPr lang="zh-CN" altLang="en-US" sz="2400" b="1" dirty="0" smtClean="0">
                <a:solidFill>
                  <a:srgbClr val="FF3399"/>
                </a:solidFill>
                <a:latin typeface="+mj-ea"/>
                <a:ea typeface="+mj-ea"/>
              </a:rPr>
              <a:t>成形</a:t>
            </a:r>
            <a:endParaRPr lang="en-US" altLang="zh-CN" sz="2400" b="1" dirty="0" smtClean="0">
              <a:solidFill>
                <a:srgbClr val="FF3399"/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000" b="1" dirty="0" smtClean="0">
                <a:solidFill>
                  <a:srgbClr val="0000FF"/>
                </a:solidFill>
                <a:latin typeface="+mj-ea"/>
                <a:ea typeface="+mj-ea"/>
              </a:rPr>
              <a:t>     根据</a:t>
            </a:r>
            <a:r>
              <a:rPr kumimoji="1" lang="zh-CN" altLang="en-US" sz="2000" b="1" dirty="0">
                <a:solidFill>
                  <a:srgbClr val="0000FF"/>
                </a:solidFill>
                <a:latin typeface="+mj-ea"/>
                <a:ea typeface="+mj-ea"/>
              </a:rPr>
              <a:t>焊点</a:t>
            </a:r>
            <a:r>
              <a:rPr kumimoji="1" lang="zh-CN" altLang="en-US" sz="2000" b="1" dirty="0" smtClean="0">
                <a:solidFill>
                  <a:srgbClr val="0000FF"/>
                </a:solidFill>
                <a:latin typeface="+mj-ea"/>
                <a:ea typeface="+mj-ea"/>
              </a:rPr>
              <a:t>之间距离，把引脚做成</a:t>
            </a:r>
            <a:r>
              <a:rPr kumimoji="1" lang="zh-CN" altLang="en-US" sz="2000" b="1" dirty="0">
                <a:solidFill>
                  <a:srgbClr val="0000FF"/>
                </a:solidFill>
                <a:latin typeface="+mj-ea"/>
                <a:ea typeface="+mj-ea"/>
              </a:rPr>
              <a:t>需要的形状，目的</a:t>
            </a:r>
            <a:r>
              <a:rPr kumimoji="1" lang="zh-CN" altLang="en-US" sz="2000" b="1" dirty="0" smtClean="0">
                <a:solidFill>
                  <a:srgbClr val="0000FF"/>
                </a:solidFill>
                <a:latin typeface="+mj-ea"/>
                <a:ea typeface="+mj-ea"/>
              </a:rPr>
              <a:t>是器件能</a:t>
            </a:r>
            <a:r>
              <a:rPr kumimoji="1" lang="zh-CN" altLang="en-US" sz="2000" b="1" dirty="0">
                <a:solidFill>
                  <a:srgbClr val="0000FF"/>
                </a:solidFill>
                <a:latin typeface="+mj-ea"/>
                <a:ea typeface="+mj-ea"/>
              </a:rPr>
              <a:t>准确</a:t>
            </a:r>
            <a:r>
              <a:rPr kumimoji="1" lang="zh-CN" altLang="en-US" sz="2000" b="1" dirty="0" smtClean="0">
                <a:solidFill>
                  <a:srgbClr val="0000FF"/>
                </a:solidFill>
                <a:latin typeface="+mj-ea"/>
                <a:ea typeface="+mj-ea"/>
              </a:rPr>
              <a:t>快速的插入</a:t>
            </a:r>
            <a:r>
              <a:rPr kumimoji="1" lang="zh-CN" altLang="en-US" sz="2000" b="1" dirty="0">
                <a:solidFill>
                  <a:srgbClr val="0000FF"/>
                </a:solidFill>
                <a:latin typeface="+mj-ea"/>
                <a:ea typeface="+mj-ea"/>
              </a:rPr>
              <a:t>孔</a:t>
            </a:r>
            <a:r>
              <a:rPr kumimoji="1" lang="zh-CN" altLang="en-US" sz="2000" b="1" dirty="0" smtClean="0">
                <a:solidFill>
                  <a:srgbClr val="0000FF"/>
                </a:solidFill>
                <a:latin typeface="+mj-ea"/>
                <a:ea typeface="+mj-ea"/>
              </a:rPr>
              <a:t>内</a:t>
            </a:r>
            <a:endParaRPr lang="zh-CN" altLang="en-US" sz="2400" b="1" dirty="0">
              <a:solidFill>
                <a:srgbClr val="FF3399"/>
              </a:solidFill>
              <a:latin typeface="+mj-ea"/>
              <a:ea typeface="+mj-ea"/>
            </a:endParaRPr>
          </a:p>
        </p:txBody>
      </p:sp>
      <p:pic>
        <p:nvPicPr>
          <p:cNvPr id="71682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3842111"/>
            <a:ext cx="5184576" cy="21602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6984268" y="6002351"/>
            <a:ext cx="10801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solidFill>
                  <a:srgbClr val="FF3399"/>
                </a:solidFill>
              </a:rPr>
              <a:t>成型工具</a:t>
            </a:r>
            <a:endParaRPr lang="zh-CN" altLang="en-US" sz="1600" b="1" dirty="0">
              <a:solidFill>
                <a:srgbClr val="FF3399"/>
              </a:solidFill>
            </a:endParaRPr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4" y="4005064"/>
            <a:ext cx="2520317" cy="1997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0" y="355303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b="1" dirty="0" smtClean="0">
                <a:solidFill>
                  <a:srgbClr val="FF0000"/>
                </a:solidFill>
                <a:latin typeface="+mj-ea"/>
                <a:ea typeface="+mj-ea"/>
              </a:rPr>
              <a:t>5.  </a:t>
            </a:r>
            <a:r>
              <a:rPr lang="zh-CN" altLang="en-US" sz="4400" b="1" dirty="0" smtClean="0">
                <a:solidFill>
                  <a:srgbClr val="FF0000"/>
                </a:solidFill>
                <a:latin typeface="+mj-ea"/>
                <a:ea typeface="+mj-ea"/>
              </a:rPr>
              <a:t>插件元件焊接与拆焊练习</a:t>
            </a:r>
            <a:endParaRPr lang="zh-CN" altLang="en-US" sz="4400" b="1" dirty="0">
              <a:solidFill>
                <a:srgbClr val="FF0000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ChangeArrowheads="1"/>
          </p:cNvSpPr>
          <p:nvPr/>
        </p:nvSpPr>
        <p:spPr bwMode="auto">
          <a:xfrm>
            <a:off x="107504" y="908050"/>
            <a:ext cx="8928992" cy="5834063"/>
          </a:xfrm>
          <a:prstGeom prst="rect">
            <a:avLst/>
          </a:prstGeom>
          <a:gradFill rotWithShape="0">
            <a:gsLst>
              <a:gs pos="0">
                <a:srgbClr val="FFFF00"/>
              </a:gs>
              <a:gs pos="100000">
                <a:srgbClr val="FFFF00">
                  <a:gamma/>
                  <a:tint val="17255"/>
                  <a:invGamma/>
                </a:srgbClr>
              </a:gs>
            </a:gsLst>
            <a:lin ang="5400000" scaled="1"/>
          </a:gradFill>
          <a:ln w="12700">
            <a:solidFill>
              <a:schemeClr val="hlink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377825" indent="-377825" eaLnBrk="0" hangingPunct="0">
              <a:lnSpc>
                <a:spcPct val="130000"/>
              </a:lnSpc>
              <a:spcBef>
                <a:spcPct val="0"/>
              </a:spcBef>
              <a:buClr>
                <a:schemeClr val="tx1"/>
              </a:buClr>
              <a:buFont typeface="Wingdings" panose="05000000000000000000" pitchFamily="2" charset="2"/>
              <a:buNone/>
            </a:pPr>
            <a:endParaRPr kumimoji="0" lang="zh-CN" altLang="zh-CN" b="1">
              <a:solidFill>
                <a:srgbClr val="D36D19"/>
              </a:solidFill>
              <a:latin typeface="楷体_GB2312" pitchFamily="1" charset="-122"/>
              <a:ea typeface="楷体_GB2312" pitchFamily="1" charset="-122"/>
            </a:endParaRPr>
          </a:p>
        </p:txBody>
      </p:sp>
      <p:sp>
        <p:nvSpPr>
          <p:cNvPr id="79875" name="Rectangle 3"/>
          <p:cNvSpPr>
            <a:spLocks noChangeArrowheads="1"/>
          </p:cNvSpPr>
          <p:nvPr/>
        </p:nvSpPr>
        <p:spPr bwMode="auto">
          <a:xfrm>
            <a:off x="1" y="187211"/>
            <a:ext cx="9144000" cy="521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altLang="zh-CN" sz="2800" b="1" dirty="0" smtClean="0">
                <a:solidFill>
                  <a:srgbClr val="FF0000"/>
                </a:solidFill>
                <a:latin typeface="+mj-ea"/>
                <a:ea typeface="+mj-ea"/>
              </a:rPr>
              <a:t>2</a:t>
            </a:r>
            <a:r>
              <a:rPr lang="zh-CN" altLang="en-US" sz="2800" b="1" dirty="0" smtClean="0">
                <a:solidFill>
                  <a:srgbClr val="FF0000"/>
                </a:solidFill>
                <a:latin typeface="+mj-ea"/>
                <a:ea typeface="+mj-ea"/>
              </a:rPr>
              <a:t>）</a:t>
            </a:r>
            <a:r>
              <a:rPr lang="en-US" altLang="zh-CN" sz="2800" b="1" dirty="0" smtClean="0">
                <a:solidFill>
                  <a:srgbClr val="FF0000"/>
                </a:solidFill>
                <a:latin typeface="+mj-ea"/>
                <a:ea typeface="+mj-ea"/>
              </a:rPr>
              <a:t> </a:t>
            </a:r>
            <a:r>
              <a:rPr lang="zh-CN" altLang="en-US" sz="2800" b="1" dirty="0" smtClean="0">
                <a:solidFill>
                  <a:srgbClr val="FF0000"/>
                </a:solidFill>
                <a:latin typeface="+mj-ea"/>
                <a:ea typeface="+mj-ea"/>
              </a:rPr>
              <a:t>元器件</a:t>
            </a:r>
            <a:r>
              <a:rPr lang="zh-CN" altLang="en-US" sz="2800" b="1" dirty="0">
                <a:solidFill>
                  <a:srgbClr val="FF0000"/>
                </a:solidFill>
                <a:latin typeface="+mj-ea"/>
                <a:ea typeface="+mj-ea"/>
              </a:rPr>
              <a:t>安装</a:t>
            </a:r>
            <a:endParaRPr lang="zh-CN" altLang="en-US" sz="2800" b="1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pic>
        <p:nvPicPr>
          <p:cNvPr id="79876" name="Picture 4" descr="Image1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668" y="1371600"/>
            <a:ext cx="3848655" cy="1851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877" name="Picture 5" descr="Image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479" y="1384176"/>
            <a:ext cx="371475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9878" name="Text Box 6"/>
          <p:cNvSpPr txBox="1">
            <a:spLocks noChangeArrowheads="1"/>
          </p:cNvSpPr>
          <p:nvPr/>
        </p:nvSpPr>
        <p:spPr bwMode="auto">
          <a:xfrm>
            <a:off x="2995369" y="879475"/>
            <a:ext cx="283603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</a:pPr>
            <a:r>
              <a:rPr lang="en-US" altLang="zh-CN" sz="2400" b="1" dirty="0">
                <a:solidFill>
                  <a:srgbClr val="0000FF"/>
                </a:solidFill>
                <a:latin typeface="+mj-ea"/>
                <a:ea typeface="+mj-ea"/>
              </a:rPr>
              <a:t>3</a:t>
            </a:r>
            <a:r>
              <a:rPr lang="zh-CN" altLang="en-US" sz="2400" b="1" dirty="0">
                <a:solidFill>
                  <a:srgbClr val="0000FF"/>
                </a:solidFill>
                <a:latin typeface="+mj-ea"/>
                <a:ea typeface="+mj-ea"/>
              </a:rPr>
              <a:t>瓦以上电阻的安装</a:t>
            </a:r>
            <a:endParaRPr lang="zh-CN" altLang="en-US" sz="2400" b="1" dirty="0">
              <a:solidFill>
                <a:srgbClr val="0000FF"/>
              </a:solidFill>
              <a:latin typeface="+mj-ea"/>
              <a:ea typeface="+mj-ea"/>
            </a:endParaRPr>
          </a:p>
        </p:txBody>
      </p:sp>
      <p:sp>
        <p:nvSpPr>
          <p:cNvPr id="79879" name="Text Box 7"/>
          <p:cNvSpPr txBox="1">
            <a:spLocks noChangeArrowheads="1"/>
          </p:cNvSpPr>
          <p:nvPr/>
        </p:nvSpPr>
        <p:spPr bwMode="auto">
          <a:xfrm>
            <a:off x="1991866" y="3200400"/>
            <a:ext cx="80342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</a:pPr>
            <a:r>
              <a:rPr lang="zh-CN" altLang="en-US" sz="2400" b="1" dirty="0">
                <a:solidFill>
                  <a:srgbClr val="FF3399"/>
                </a:solidFill>
                <a:latin typeface="+mj-ea"/>
                <a:ea typeface="+mj-ea"/>
              </a:rPr>
              <a:t>正确</a:t>
            </a:r>
            <a:endParaRPr lang="zh-CN" altLang="en-US" sz="2400" b="1" dirty="0">
              <a:solidFill>
                <a:srgbClr val="FF3399"/>
              </a:solidFill>
              <a:latin typeface="+mj-ea"/>
              <a:ea typeface="+mj-ea"/>
            </a:endParaRPr>
          </a:p>
        </p:txBody>
      </p:sp>
      <p:sp>
        <p:nvSpPr>
          <p:cNvPr id="79880" name="Text Box 8"/>
          <p:cNvSpPr txBox="1">
            <a:spLocks noChangeArrowheads="1"/>
          </p:cNvSpPr>
          <p:nvPr/>
        </p:nvSpPr>
        <p:spPr bwMode="auto">
          <a:xfrm>
            <a:off x="6084292" y="3213100"/>
            <a:ext cx="111280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</a:pPr>
            <a:r>
              <a:rPr lang="zh-CN" altLang="en-US" sz="2400" b="1" dirty="0">
                <a:solidFill>
                  <a:srgbClr val="FF3399"/>
                </a:solidFill>
                <a:latin typeface="+mj-ea"/>
                <a:ea typeface="+mj-ea"/>
              </a:rPr>
              <a:t>不正确</a:t>
            </a:r>
            <a:endParaRPr lang="zh-CN" altLang="en-US" sz="2400" b="1" dirty="0">
              <a:solidFill>
                <a:srgbClr val="FF3399"/>
              </a:solidFill>
              <a:latin typeface="+mj-ea"/>
              <a:ea typeface="+mj-ea"/>
            </a:endParaRPr>
          </a:p>
        </p:txBody>
      </p:sp>
      <p:pic>
        <p:nvPicPr>
          <p:cNvPr id="79881" name="Picture 9" descr="Image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668" y="4267200"/>
            <a:ext cx="3848655" cy="2028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882" name="Picture 10" descr="Image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479" y="4292600"/>
            <a:ext cx="3714750" cy="2035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9883" name="Text Box 11"/>
          <p:cNvSpPr txBox="1">
            <a:spLocks noChangeArrowheads="1"/>
          </p:cNvSpPr>
          <p:nvPr/>
        </p:nvSpPr>
        <p:spPr bwMode="auto">
          <a:xfrm>
            <a:off x="1991866" y="6248400"/>
            <a:ext cx="80342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</a:pPr>
            <a:r>
              <a:rPr lang="zh-CN" altLang="en-US" sz="2400" b="1" dirty="0">
                <a:solidFill>
                  <a:srgbClr val="FF3399"/>
                </a:solidFill>
                <a:latin typeface="+mj-ea"/>
                <a:ea typeface="+mj-ea"/>
              </a:rPr>
              <a:t>正确</a:t>
            </a:r>
            <a:endParaRPr lang="zh-CN" altLang="en-US" sz="2400" b="1" dirty="0">
              <a:solidFill>
                <a:srgbClr val="FF3399"/>
              </a:solidFill>
              <a:latin typeface="+mj-ea"/>
              <a:ea typeface="+mj-ea"/>
            </a:endParaRPr>
          </a:p>
        </p:txBody>
      </p:sp>
      <p:sp>
        <p:nvSpPr>
          <p:cNvPr id="79884" name="Text Box 12"/>
          <p:cNvSpPr txBox="1">
            <a:spLocks noChangeArrowheads="1"/>
          </p:cNvSpPr>
          <p:nvPr/>
        </p:nvSpPr>
        <p:spPr bwMode="auto">
          <a:xfrm>
            <a:off x="6084441" y="6279703"/>
            <a:ext cx="111280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</a:pPr>
            <a:r>
              <a:rPr lang="zh-CN" altLang="en-US" sz="2400" b="1" dirty="0">
                <a:solidFill>
                  <a:srgbClr val="FF3399"/>
                </a:solidFill>
                <a:latin typeface="+mj-ea"/>
                <a:ea typeface="+mj-ea"/>
              </a:rPr>
              <a:t>不正确</a:t>
            </a:r>
            <a:endParaRPr lang="zh-CN" altLang="en-US" sz="2400" b="1" dirty="0">
              <a:solidFill>
                <a:srgbClr val="FF3399"/>
              </a:solidFill>
              <a:latin typeface="+mj-ea"/>
              <a:ea typeface="+mj-ea"/>
            </a:endParaRPr>
          </a:p>
        </p:txBody>
      </p:sp>
      <p:sp>
        <p:nvSpPr>
          <p:cNvPr id="79885" name="Text Box 13"/>
          <p:cNvSpPr txBox="1">
            <a:spLocks noChangeArrowheads="1"/>
          </p:cNvSpPr>
          <p:nvPr/>
        </p:nvSpPr>
        <p:spPr bwMode="auto">
          <a:xfrm>
            <a:off x="3347988" y="3687415"/>
            <a:ext cx="235032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</a:pPr>
            <a:r>
              <a:rPr lang="zh-CN" altLang="en-US" sz="2400" b="1" dirty="0">
                <a:solidFill>
                  <a:srgbClr val="0000FF"/>
                </a:solidFill>
                <a:latin typeface="+mj-ea"/>
                <a:ea typeface="+mj-ea"/>
              </a:rPr>
              <a:t>普通电阻的安装</a:t>
            </a:r>
            <a:endParaRPr lang="zh-CN" altLang="en-US" sz="2400" b="1" dirty="0">
              <a:solidFill>
                <a:srgbClr val="0000FF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98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874" grpId="0" animBg="1" autoUpdateAnimBg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898" name="Picture 2" descr="Image7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034" y="982216"/>
            <a:ext cx="3223146" cy="2230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899" name="Picture 3" descr="Image8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1462" y="980728"/>
            <a:ext cx="3076922" cy="2232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0900" name="Text Box 4"/>
          <p:cNvSpPr txBox="1">
            <a:spLocks noChangeArrowheads="1"/>
          </p:cNvSpPr>
          <p:nvPr/>
        </p:nvSpPr>
        <p:spPr bwMode="auto">
          <a:xfrm>
            <a:off x="3635896" y="163488"/>
            <a:ext cx="142218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</a:pPr>
            <a:r>
              <a:rPr lang="zh-CN" altLang="en-US" sz="2400" b="1" dirty="0" smtClean="0">
                <a:solidFill>
                  <a:srgbClr val="FF0000"/>
                </a:solidFill>
                <a:latin typeface="+mj-ea"/>
                <a:ea typeface="+mj-ea"/>
              </a:rPr>
              <a:t>电容安装</a:t>
            </a:r>
            <a:endParaRPr lang="zh-CN" altLang="en-US" sz="2400" b="1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sp>
        <p:nvSpPr>
          <p:cNvPr id="80901" name="Text Box 5"/>
          <p:cNvSpPr txBox="1">
            <a:spLocks noChangeArrowheads="1"/>
          </p:cNvSpPr>
          <p:nvPr/>
        </p:nvSpPr>
        <p:spPr bwMode="auto">
          <a:xfrm>
            <a:off x="1788850" y="3212976"/>
            <a:ext cx="111440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</a:pPr>
            <a:r>
              <a:rPr lang="zh-CN" altLang="en-US" b="1" dirty="0">
                <a:solidFill>
                  <a:schemeClr val="accent2"/>
                </a:solidFill>
                <a:latin typeface="+mj-ea"/>
                <a:ea typeface="+mj-ea"/>
              </a:rPr>
              <a:t>高度不齐</a:t>
            </a:r>
            <a:endParaRPr lang="zh-CN" altLang="en-US" b="1" dirty="0">
              <a:solidFill>
                <a:schemeClr val="accent2"/>
              </a:solidFill>
              <a:latin typeface="+mj-ea"/>
              <a:ea typeface="+mj-ea"/>
            </a:endParaRPr>
          </a:p>
        </p:txBody>
      </p:sp>
      <p:sp>
        <p:nvSpPr>
          <p:cNvPr id="80902" name="Text Box 6"/>
          <p:cNvSpPr txBox="1">
            <a:spLocks noChangeArrowheads="1"/>
          </p:cNvSpPr>
          <p:nvPr/>
        </p:nvSpPr>
        <p:spPr bwMode="auto">
          <a:xfrm>
            <a:off x="6071610" y="3212976"/>
            <a:ext cx="87716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</a:pPr>
            <a:r>
              <a:rPr lang="zh-CN" altLang="en-US" b="1" dirty="0">
                <a:solidFill>
                  <a:srgbClr val="FF3399"/>
                </a:solidFill>
                <a:latin typeface="+mj-ea"/>
                <a:ea typeface="+mj-ea"/>
              </a:rPr>
              <a:t>不规范</a:t>
            </a:r>
            <a:endParaRPr lang="zh-CN" altLang="en-US" b="1" dirty="0">
              <a:solidFill>
                <a:srgbClr val="FF3399"/>
              </a:solidFill>
              <a:latin typeface="+mj-ea"/>
              <a:ea typeface="+mj-ea"/>
            </a:endParaRPr>
          </a:p>
        </p:txBody>
      </p:sp>
      <p:pic>
        <p:nvPicPr>
          <p:cNvPr id="80903" name="Picture 7" descr="Image9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035" y="3789040"/>
            <a:ext cx="3223146" cy="2366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0904" name="Text Box 8"/>
          <p:cNvSpPr txBox="1">
            <a:spLocks noChangeArrowheads="1"/>
          </p:cNvSpPr>
          <p:nvPr/>
        </p:nvSpPr>
        <p:spPr bwMode="auto">
          <a:xfrm>
            <a:off x="3377511" y="6228020"/>
            <a:ext cx="230425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20000"/>
              </a:spcBef>
            </a:pPr>
            <a:r>
              <a:rPr lang="zh-CN" altLang="en-US" b="1" dirty="0">
                <a:solidFill>
                  <a:srgbClr val="FF3399"/>
                </a:solidFill>
                <a:latin typeface="+mj-ea"/>
                <a:ea typeface="+mj-ea"/>
              </a:rPr>
              <a:t>未</a:t>
            </a:r>
            <a:r>
              <a:rPr lang="zh-CN" altLang="en-US" b="1" dirty="0" smtClean="0">
                <a:solidFill>
                  <a:srgbClr val="FF3399"/>
                </a:solidFill>
                <a:latin typeface="+mj-ea"/>
                <a:ea typeface="+mj-ea"/>
              </a:rPr>
              <a:t>成型且管脚高度</a:t>
            </a:r>
            <a:r>
              <a:rPr lang="zh-CN" altLang="en-US" b="1" dirty="0">
                <a:solidFill>
                  <a:srgbClr val="FF3399"/>
                </a:solidFill>
                <a:latin typeface="+mj-ea"/>
                <a:ea typeface="+mj-ea"/>
              </a:rPr>
              <a:t>高</a:t>
            </a:r>
            <a:endParaRPr lang="zh-CN" altLang="en-US" b="1" dirty="0">
              <a:solidFill>
                <a:srgbClr val="FF3399"/>
              </a:solidFill>
              <a:latin typeface="+mj-ea"/>
              <a:ea typeface="+mj-ea"/>
            </a:endParaRPr>
          </a:p>
        </p:txBody>
      </p:sp>
      <p:pic>
        <p:nvPicPr>
          <p:cNvPr id="80905" name="Picture 9" descr="Image10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1462" y="3789040"/>
            <a:ext cx="3076922" cy="2366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683443" y="404664"/>
            <a:ext cx="7993013" cy="4772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  <a:spcBef>
                <a:spcPct val="50000"/>
              </a:spcBef>
            </a:pPr>
            <a:r>
              <a:rPr lang="en-US" altLang="zh-CN" sz="2400" b="1" dirty="0" smtClean="0">
                <a:solidFill>
                  <a:srgbClr val="0000FF"/>
                </a:solidFill>
                <a:latin typeface="+mj-ea"/>
                <a:ea typeface="+mj-ea"/>
              </a:rPr>
              <a:t>3</a:t>
            </a:r>
            <a:r>
              <a:rPr lang="zh-CN" altLang="en-US" sz="2400" b="1" dirty="0" smtClean="0">
                <a:solidFill>
                  <a:srgbClr val="0000FF"/>
                </a:solidFill>
                <a:latin typeface="+mj-ea"/>
                <a:ea typeface="+mj-ea"/>
              </a:rPr>
              <a:t>）</a:t>
            </a:r>
            <a:r>
              <a:rPr lang="en-US" altLang="zh-CN" sz="2400" b="1" dirty="0" smtClean="0">
                <a:solidFill>
                  <a:srgbClr val="0000FF"/>
                </a:solidFill>
                <a:latin typeface="+mj-ea"/>
                <a:ea typeface="+mj-ea"/>
              </a:rPr>
              <a:t>  </a:t>
            </a:r>
            <a:r>
              <a:rPr lang="zh-CN" altLang="en-US" sz="2400" b="1" dirty="0" smtClean="0">
                <a:solidFill>
                  <a:srgbClr val="0000FF"/>
                </a:solidFill>
                <a:latin typeface="+mj-ea"/>
                <a:ea typeface="+mj-ea"/>
              </a:rPr>
              <a:t>元器件</a:t>
            </a:r>
            <a:r>
              <a:rPr lang="zh-CN" altLang="en-US" sz="2400" b="1" dirty="0">
                <a:solidFill>
                  <a:srgbClr val="0000FF"/>
                </a:solidFill>
                <a:latin typeface="+mj-ea"/>
                <a:ea typeface="+mj-ea"/>
              </a:rPr>
              <a:t>安装的技术要求 </a:t>
            </a:r>
            <a:endParaRPr lang="zh-CN" altLang="en-US" sz="2400" b="1" dirty="0">
              <a:solidFill>
                <a:srgbClr val="0000FF"/>
              </a:solidFill>
              <a:latin typeface="+mj-ea"/>
              <a:ea typeface="+mj-ea"/>
            </a:endParaRPr>
          </a:p>
          <a:p>
            <a:pPr marL="457200" indent="-457200" algn="just" eaLnBrk="1" hangingPunct="1">
              <a:lnSpc>
                <a:spcPct val="130000"/>
              </a:lnSpc>
              <a:spcBef>
                <a:spcPct val="50000"/>
              </a:spcBef>
              <a:buAutoNum type="arabicParenBoth"/>
            </a:pPr>
            <a:r>
              <a:rPr kumimoji="1" lang="zh-CN" altLang="en-US" sz="2000" b="1" dirty="0" smtClean="0">
                <a:solidFill>
                  <a:srgbClr val="FF3399"/>
                </a:solidFill>
                <a:latin typeface="+mj-ea"/>
                <a:ea typeface="+mj-ea"/>
              </a:rPr>
              <a:t>器件</a:t>
            </a:r>
            <a:r>
              <a:rPr kumimoji="1" lang="zh-CN" altLang="en-US" sz="2000" b="1" dirty="0">
                <a:solidFill>
                  <a:srgbClr val="FF3399"/>
                </a:solidFill>
                <a:latin typeface="+mj-ea"/>
                <a:ea typeface="+mj-ea"/>
              </a:rPr>
              <a:t>的</a:t>
            </a:r>
            <a:r>
              <a:rPr kumimoji="1" lang="zh-CN" altLang="en-US" sz="2000" b="1" dirty="0">
                <a:solidFill>
                  <a:srgbClr val="0000FF"/>
                </a:solidFill>
                <a:latin typeface="+mj-ea"/>
                <a:ea typeface="+mj-ea"/>
              </a:rPr>
              <a:t>标志</a:t>
            </a:r>
            <a:r>
              <a:rPr kumimoji="1" lang="zh-CN" altLang="en-US" sz="2000" b="1" dirty="0">
                <a:solidFill>
                  <a:srgbClr val="FF3399"/>
                </a:solidFill>
                <a:latin typeface="+mj-ea"/>
                <a:ea typeface="+mj-ea"/>
              </a:rPr>
              <a:t>方向应按照图纸规定的要求</a:t>
            </a:r>
            <a:r>
              <a:rPr kumimoji="1" lang="zh-CN" altLang="en-US" sz="2000" b="1" dirty="0" smtClean="0">
                <a:solidFill>
                  <a:srgbClr val="FF3399"/>
                </a:solidFill>
                <a:latin typeface="+mj-ea"/>
                <a:ea typeface="+mj-ea"/>
              </a:rPr>
              <a:t>，能</a:t>
            </a:r>
            <a:r>
              <a:rPr kumimoji="1" lang="zh-CN" altLang="en-US" sz="2000" b="1" dirty="0">
                <a:solidFill>
                  <a:srgbClr val="FF3399"/>
                </a:solidFill>
                <a:latin typeface="+mj-ea"/>
                <a:ea typeface="+mj-ea"/>
              </a:rPr>
              <a:t>看清元件上的</a:t>
            </a:r>
            <a:r>
              <a:rPr kumimoji="1" lang="zh-CN" altLang="en-US" sz="2000" b="1" dirty="0" smtClean="0">
                <a:solidFill>
                  <a:srgbClr val="FF3399"/>
                </a:solidFill>
                <a:latin typeface="+mj-ea"/>
                <a:ea typeface="+mj-ea"/>
              </a:rPr>
              <a:t>标志</a:t>
            </a:r>
            <a:endParaRPr kumimoji="1" lang="en-US" altLang="zh-CN" sz="2000" b="1" dirty="0" smtClean="0">
              <a:solidFill>
                <a:srgbClr val="FF3399"/>
              </a:solidFill>
              <a:latin typeface="+mj-ea"/>
              <a:ea typeface="+mj-ea"/>
            </a:endParaRPr>
          </a:p>
          <a:p>
            <a:pPr marL="457200" indent="-457200" algn="just" eaLnBrk="1" hangingPunct="1">
              <a:lnSpc>
                <a:spcPct val="130000"/>
              </a:lnSpc>
              <a:spcBef>
                <a:spcPct val="50000"/>
              </a:spcBef>
              <a:buAutoNum type="arabicParenBoth"/>
            </a:pPr>
            <a:r>
              <a:rPr kumimoji="1" lang="zh-CN" altLang="en-US" sz="2000" b="1" dirty="0" smtClean="0">
                <a:solidFill>
                  <a:srgbClr val="FF3399"/>
                </a:solidFill>
                <a:latin typeface="+mj-ea"/>
                <a:ea typeface="+mj-ea"/>
              </a:rPr>
              <a:t>器件</a:t>
            </a:r>
            <a:r>
              <a:rPr kumimoji="1" lang="zh-CN" altLang="en-US" sz="2000" b="1" dirty="0">
                <a:solidFill>
                  <a:srgbClr val="FF3399"/>
                </a:solidFill>
                <a:latin typeface="+mj-ea"/>
                <a:ea typeface="+mj-ea"/>
              </a:rPr>
              <a:t>的</a:t>
            </a:r>
            <a:r>
              <a:rPr kumimoji="1" lang="zh-CN" altLang="en-US" sz="2000" b="1" dirty="0">
                <a:solidFill>
                  <a:srgbClr val="0000FF"/>
                </a:solidFill>
                <a:latin typeface="+mj-ea"/>
                <a:ea typeface="+mj-ea"/>
              </a:rPr>
              <a:t>极性</a:t>
            </a:r>
            <a:r>
              <a:rPr kumimoji="1" lang="zh-CN" altLang="en-US" sz="2000" b="1" dirty="0" smtClean="0">
                <a:solidFill>
                  <a:srgbClr val="FF3399"/>
                </a:solidFill>
                <a:latin typeface="+mj-ea"/>
                <a:ea typeface="+mj-ea"/>
              </a:rPr>
              <a:t>不</a:t>
            </a:r>
            <a:r>
              <a:rPr kumimoji="1" lang="zh-CN" altLang="en-US" sz="2000" b="1" dirty="0">
                <a:solidFill>
                  <a:srgbClr val="FF3399"/>
                </a:solidFill>
                <a:latin typeface="+mj-ea"/>
                <a:ea typeface="+mj-ea"/>
              </a:rPr>
              <a:t>能</a:t>
            </a:r>
            <a:r>
              <a:rPr kumimoji="1" lang="zh-CN" altLang="en-US" sz="2000" b="1" dirty="0" smtClean="0">
                <a:solidFill>
                  <a:srgbClr val="FF3399"/>
                </a:solidFill>
                <a:latin typeface="+mj-ea"/>
                <a:ea typeface="+mj-ea"/>
              </a:rPr>
              <a:t>装错</a:t>
            </a:r>
            <a:endParaRPr kumimoji="1" lang="zh-CN" altLang="en-US" sz="2000" b="1" dirty="0">
              <a:solidFill>
                <a:srgbClr val="FF3399"/>
              </a:solidFill>
              <a:latin typeface="+mj-ea"/>
              <a:ea typeface="+mj-ea"/>
            </a:endParaRPr>
          </a:p>
          <a:p>
            <a:pPr algn="just" eaLnBrk="1" hangingPunct="1">
              <a:lnSpc>
                <a:spcPct val="130000"/>
              </a:lnSpc>
              <a:spcBef>
                <a:spcPct val="50000"/>
              </a:spcBef>
              <a:spcAft>
                <a:spcPct val="50000"/>
              </a:spcAft>
            </a:pPr>
            <a:endParaRPr kumimoji="1" lang="en-US" altLang="zh-CN" sz="2000" b="1" dirty="0" smtClean="0">
              <a:solidFill>
                <a:srgbClr val="0000FF"/>
              </a:solidFill>
              <a:latin typeface="+mj-ea"/>
              <a:ea typeface="+mj-ea"/>
            </a:endParaRPr>
          </a:p>
          <a:p>
            <a:pPr algn="just" eaLnBrk="1" hangingPunct="1">
              <a:lnSpc>
                <a:spcPct val="130000"/>
              </a:lnSpc>
              <a:spcBef>
                <a:spcPct val="50000"/>
              </a:spcBef>
              <a:spcAft>
                <a:spcPct val="50000"/>
              </a:spcAft>
            </a:pPr>
            <a:r>
              <a:rPr kumimoji="1" lang="en-US" altLang="zh-CN" sz="2000" b="1" dirty="0" smtClean="0">
                <a:solidFill>
                  <a:srgbClr val="FF3399"/>
                </a:solidFill>
                <a:latin typeface="+mj-ea"/>
                <a:ea typeface="+mj-ea"/>
              </a:rPr>
              <a:t>(</a:t>
            </a:r>
            <a:r>
              <a:rPr kumimoji="1" lang="en-US" altLang="zh-CN" sz="2000" b="1" dirty="0">
                <a:solidFill>
                  <a:srgbClr val="FF3399"/>
                </a:solidFill>
                <a:latin typeface="+mj-ea"/>
                <a:ea typeface="+mj-ea"/>
              </a:rPr>
              <a:t>3) </a:t>
            </a:r>
            <a:r>
              <a:rPr kumimoji="1" lang="zh-CN" altLang="en-US" sz="2000" b="1" dirty="0">
                <a:solidFill>
                  <a:srgbClr val="0000FF"/>
                </a:solidFill>
                <a:latin typeface="+mj-ea"/>
                <a:ea typeface="+mj-ea"/>
              </a:rPr>
              <a:t>安装高度</a:t>
            </a:r>
            <a:r>
              <a:rPr kumimoji="1" lang="zh-CN" altLang="en-US" sz="2000" b="1" dirty="0">
                <a:solidFill>
                  <a:srgbClr val="FF3399"/>
                </a:solidFill>
                <a:latin typeface="+mj-ea"/>
                <a:ea typeface="+mj-ea"/>
              </a:rPr>
              <a:t>应符合</a:t>
            </a:r>
            <a:r>
              <a:rPr kumimoji="1" lang="zh-CN" altLang="en-US" sz="2000" b="1" dirty="0" smtClean="0">
                <a:solidFill>
                  <a:srgbClr val="FF3399"/>
                </a:solidFill>
                <a:latin typeface="+mj-ea"/>
                <a:ea typeface="+mj-ea"/>
              </a:rPr>
              <a:t>规定，</a:t>
            </a:r>
            <a:r>
              <a:rPr kumimoji="1" lang="zh-CN" altLang="en-US" sz="2000" b="1" dirty="0">
                <a:solidFill>
                  <a:srgbClr val="FF3399"/>
                </a:solidFill>
                <a:latin typeface="+mj-ea"/>
                <a:ea typeface="+mj-ea"/>
              </a:rPr>
              <a:t>同一规格的</a:t>
            </a:r>
            <a:r>
              <a:rPr kumimoji="1" lang="zh-CN" altLang="en-US" sz="2000" b="1" dirty="0" smtClean="0">
                <a:solidFill>
                  <a:srgbClr val="FF3399"/>
                </a:solidFill>
                <a:latin typeface="+mj-ea"/>
                <a:ea typeface="+mj-ea"/>
              </a:rPr>
              <a:t>元器件尽量安装在</a:t>
            </a:r>
            <a:r>
              <a:rPr kumimoji="1" lang="zh-CN" altLang="en-US" sz="2000" b="1" dirty="0">
                <a:solidFill>
                  <a:srgbClr val="FF3399"/>
                </a:solidFill>
                <a:latin typeface="+mj-ea"/>
                <a:ea typeface="+mj-ea"/>
              </a:rPr>
              <a:t>同一高度</a:t>
            </a:r>
            <a:r>
              <a:rPr kumimoji="1" lang="zh-CN" altLang="en-US" sz="2000" b="1" dirty="0" smtClean="0">
                <a:solidFill>
                  <a:srgbClr val="FF3399"/>
                </a:solidFill>
                <a:latin typeface="+mj-ea"/>
                <a:ea typeface="+mj-ea"/>
              </a:rPr>
              <a:t>上</a:t>
            </a:r>
            <a:endParaRPr kumimoji="1" lang="en-US" altLang="zh-CN" sz="2000" b="1" dirty="0" smtClean="0">
              <a:solidFill>
                <a:srgbClr val="FF3399"/>
              </a:solidFill>
              <a:latin typeface="+mj-ea"/>
              <a:ea typeface="+mj-ea"/>
            </a:endParaRPr>
          </a:p>
          <a:p>
            <a:pPr algn="just" eaLnBrk="1" hangingPunct="1">
              <a:lnSpc>
                <a:spcPct val="130000"/>
              </a:lnSpc>
              <a:spcBef>
                <a:spcPct val="50000"/>
              </a:spcBef>
              <a:spcAft>
                <a:spcPct val="50000"/>
              </a:spcAft>
            </a:pPr>
            <a:endParaRPr kumimoji="1" lang="en-US" altLang="zh-CN" sz="1600" b="1" dirty="0">
              <a:solidFill>
                <a:srgbClr val="0000FF"/>
              </a:solidFill>
              <a:latin typeface="+mj-ea"/>
              <a:ea typeface="+mj-ea"/>
            </a:endParaRPr>
          </a:p>
          <a:p>
            <a:pPr algn="just" eaLnBrk="1" hangingPunct="1">
              <a:lnSpc>
                <a:spcPct val="130000"/>
              </a:lnSpc>
              <a:spcBef>
                <a:spcPct val="50000"/>
              </a:spcBef>
              <a:spcAft>
                <a:spcPct val="50000"/>
              </a:spcAft>
            </a:pPr>
            <a:r>
              <a:rPr kumimoji="1" lang="en-US" altLang="zh-CN" sz="2000" b="1" dirty="0" smtClean="0">
                <a:solidFill>
                  <a:srgbClr val="FF3399"/>
                </a:solidFill>
                <a:latin typeface="+mj-ea"/>
                <a:ea typeface="+mj-ea"/>
              </a:rPr>
              <a:t>(</a:t>
            </a:r>
            <a:r>
              <a:rPr kumimoji="1" lang="en-US" altLang="zh-CN" sz="2000" b="1" dirty="0">
                <a:solidFill>
                  <a:srgbClr val="FF3399"/>
                </a:solidFill>
                <a:latin typeface="+mj-ea"/>
                <a:ea typeface="+mj-ea"/>
              </a:rPr>
              <a:t>4</a:t>
            </a:r>
            <a:r>
              <a:rPr kumimoji="1" lang="en-US" altLang="zh-CN" sz="2000" b="1" dirty="0" smtClean="0">
                <a:solidFill>
                  <a:srgbClr val="FF3399"/>
                </a:solidFill>
                <a:latin typeface="+mj-ea"/>
                <a:ea typeface="+mj-ea"/>
              </a:rPr>
              <a:t>) </a:t>
            </a:r>
            <a:r>
              <a:rPr kumimoji="1" lang="zh-CN" altLang="en-US" sz="2000" b="1" dirty="0" smtClean="0">
                <a:solidFill>
                  <a:srgbClr val="0000FF"/>
                </a:solidFill>
                <a:latin typeface="+mj-ea"/>
                <a:ea typeface="+mj-ea"/>
              </a:rPr>
              <a:t>安装</a:t>
            </a:r>
            <a:r>
              <a:rPr kumimoji="1" lang="zh-CN" altLang="en-US" sz="2000" b="1" dirty="0">
                <a:solidFill>
                  <a:srgbClr val="0000FF"/>
                </a:solidFill>
                <a:latin typeface="+mj-ea"/>
                <a:ea typeface="+mj-ea"/>
              </a:rPr>
              <a:t>顺序</a:t>
            </a:r>
            <a:r>
              <a:rPr kumimoji="1" lang="zh-CN" altLang="en-US" sz="2000" b="1" dirty="0">
                <a:solidFill>
                  <a:srgbClr val="FF3399"/>
                </a:solidFill>
                <a:latin typeface="+mj-ea"/>
                <a:ea typeface="+mj-ea"/>
              </a:rPr>
              <a:t>一般为先低后高</a:t>
            </a:r>
            <a:r>
              <a:rPr kumimoji="1" lang="zh-CN" altLang="en-US" sz="2000" b="1" dirty="0" smtClean="0">
                <a:solidFill>
                  <a:srgbClr val="FF3399"/>
                </a:solidFill>
                <a:latin typeface="+mj-ea"/>
                <a:ea typeface="+mj-ea"/>
              </a:rPr>
              <a:t>，先</a:t>
            </a:r>
            <a:r>
              <a:rPr kumimoji="1" lang="zh-CN" altLang="en-US" sz="2000" b="1" dirty="0">
                <a:solidFill>
                  <a:srgbClr val="FF3399"/>
                </a:solidFill>
                <a:latin typeface="+mj-ea"/>
                <a:ea typeface="+mj-ea"/>
              </a:rPr>
              <a:t>轻后重，先易后难</a:t>
            </a:r>
            <a:r>
              <a:rPr kumimoji="1" lang="zh-CN" altLang="en-US" sz="2000" b="1" dirty="0" smtClean="0">
                <a:solidFill>
                  <a:srgbClr val="FF3399"/>
                </a:solidFill>
                <a:latin typeface="+mj-ea"/>
                <a:ea typeface="+mj-ea"/>
              </a:rPr>
              <a:t>，先</a:t>
            </a:r>
            <a:r>
              <a:rPr kumimoji="1" lang="zh-CN" altLang="en-US" sz="2000" b="1" dirty="0">
                <a:solidFill>
                  <a:srgbClr val="FF3399"/>
                </a:solidFill>
                <a:latin typeface="+mj-ea"/>
                <a:ea typeface="+mj-ea"/>
              </a:rPr>
              <a:t>一般元器件后特殊</a:t>
            </a:r>
            <a:r>
              <a:rPr kumimoji="1" lang="zh-CN" altLang="en-US" sz="2000" b="1" dirty="0" smtClean="0">
                <a:solidFill>
                  <a:srgbClr val="FF3399"/>
                </a:solidFill>
                <a:latin typeface="+mj-ea"/>
                <a:ea typeface="+mj-ea"/>
              </a:rPr>
              <a:t>元器件 </a:t>
            </a:r>
            <a:endParaRPr kumimoji="1" lang="zh-CN" altLang="en-US" sz="2000" b="1" dirty="0">
              <a:solidFill>
                <a:srgbClr val="FF3399"/>
              </a:solidFill>
              <a:latin typeface="+mj-ea"/>
              <a:ea typeface="+mj-ea"/>
            </a:endParaRP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7842" y="1737639"/>
            <a:ext cx="1352550" cy="82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9909" y="1650224"/>
            <a:ext cx="1438275" cy="82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196" y="3350436"/>
            <a:ext cx="3024188" cy="56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5139003"/>
            <a:ext cx="3314160" cy="75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7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443" y="5162890"/>
            <a:ext cx="4106466" cy="793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9512" y="1412776"/>
            <a:ext cx="8784976" cy="4752528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FF0000"/>
                </a:solidFill>
                <a:latin typeface="+mj-ea"/>
                <a:ea typeface="+mj-ea"/>
              </a:rPr>
              <a:t>焊接</a:t>
            </a:r>
            <a:r>
              <a:rPr lang="zh-CN" altLang="en-US" dirty="0" smtClean="0">
                <a:solidFill>
                  <a:srgbClr val="FF0000"/>
                </a:solidFill>
                <a:latin typeface="+mj-ea"/>
                <a:ea typeface="+mj-ea"/>
              </a:rPr>
              <a:t>：</a:t>
            </a:r>
            <a:r>
              <a:rPr lang="zh-CN" altLang="en-US" sz="2500" dirty="0">
                <a:solidFill>
                  <a:srgbClr val="0000FF"/>
                </a:solidFill>
                <a:latin typeface="+mj-ea"/>
                <a:ea typeface="+mj-ea"/>
              </a:rPr>
              <a:t>金属连接的一种方法。</a:t>
            </a:r>
            <a:r>
              <a:rPr lang="zh-CN" altLang="en-US" sz="2500" dirty="0" smtClean="0">
                <a:solidFill>
                  <a:srgbClr val="FF3399"/>
                </a:solidFill>
                <a:latin typeface="+mj-ea"/>
                <a:ea typeface="+mj-ea"/>
              </a:rPr>
              <a:t>在</a:t>
            </a:r>
            <a:r>
              <a:rPr lang="zh-CN" altLang="en-US" sz="2500" dirty="0">
                <a:solidFill>
                  <a:srgbClr val="FF3399"/>
                </a:solidFill>
                <a:latin typeface="+mj-ea"/>
                <a:ea typeface="+mj-ea"/>
              </a:rPr>
              <a:t>两种金属</a:t>
            </a:r>
            <a:r>
              <a:rPr lang="zh-CN" altLang="en-US" sz="2500" dirty="0">
                <a:solidFill>
                  <a:srgbClr val="0000FF"/>
                </a:solidFill>
                <a:latin typeface="+mj-ea"/>
                <a:ea typeface="+mj-ea"/>
              </a:rPr>
              <a:t>接触面，利用</a:t>
            </a:r>
            <a:r>
              <a:rPr lang="zh-CN" altLang="en-US" sz="2500" dirty="0">
                <a:solidFill>
                  <a:srgbClr val="FF3399"/>
                </a:solidFill>
                <a:latin typeface="+mj-ea"/>
                <a:ea typeface="+mj-ea"/>
              </a:rPr>
              <a:t>加热手段</a:t>
            </a:r>
            <a:r>
              <a:rPr lang="zh-CN" altLang="en-US" sz="2500" dirty="0">
                <a:solidFill>
                  <a:srgbClr val="0000FF"/>
                </a:solidFill>
                <a:latin typeface="+mj-ea"/>
                <a:ea typeface="+mj-ea"/>
              </a:rPr>
              <a:t>融化</a:t>
            </a:r>
            <a:r>
              <a:rPr lang="zh-CN" altLang="en-US" sz="2500" dirty="0">
                <a:solidFill>
                  <a:srgbClr val="FF3399"/>
                </a:solidFill>
                <a:latin typeface="+mj-ea"/>
                <a:ea typeface="+mj-ea"/>
              </a:rPr>
              <a:t>焊料</a:t>
            </a:r>
            <a:r>
              <a:rPr lang="zh-CN" altLang="en-US" sz="2500" dirty="0">
                <a:solidFill>
                  <a:srgbClr val="0000FF"/>
                </a:solidFill>
                <a:latin typeface="+mj-ea"/>
                <a:ea typeface="+mj-ea"/>
              </a:rPr>
              <a:t>，使焊料</a:t>
            </a:r>
            <a:r>
              <a:rPr kumimoji="1" lang="zh-CN" altLang="en-US" sz="2500" dirty="0">
                <a:solidFill>
                  <a:srgbClr val="0000FF"/>
                </a:solidFill>
                <a:latin typeface="+mj-ea"/>
                <a:ea typeface="+mj-ea"/>
              </a:rPr>
              <a:t>在金属表面发生</a:t>
            </a:r>
            <a:r>
              <a:rPr kumimoji="1" lang="zh-CN" altLang="en-US" sz="2500" dirty="0">
                <a:solidFill>
                  <a:srgbClr val="FF3399"/>
                </a:solidFill>
                <a:latin typeface="+mj-ea"/>
                <a:ea typeface="+mj-ea"/>
              </a:rPr>
              <a:t>化学反应</a:t>
            </a:r>
            <a:r>
              <a:rPr kumimoji="1" lang="zh-CN" altLang="en-US" sz="2500" dirty="0">
                <a:solidFill>
                  <a:srgbClr val="0000FF"/>
                </a:solidFill>
                <a:latin typeface="+mj-ea"/>
                <a:ea typeface="+mj-ea"/>
              </a:rPr>
              <a:t>生成</a:t>
            </a:r>
            <a:r>
              <a:rPr kumimoji="1" lang="zh-CN" altLang="en-US" sz="2500" dirty="0" smtClean="0">
                <a:solidFill>
                  <a:srgbClr val="FF3399"/>
                </a:solidFill>
                <a:latin typeface="+mj-ea"/>
                <a:ea typeface="+mj-ea"/>
              </a:rPr>
              <a:t>合金层</a:t>
            </a:r>
            <a:r>
              <a:rPr kumimoji="1" lang="zh-CN" altLang="en-US" sz="2500" dirty="0" smtClean="0">
                <a:solidFill>
                  <a:srgbClr val="0000FF"/>
                </a:solidFill>
                <a:latin typeface="+mj-ea"/>
                <a:ea typeface="+mj-ea"/>
              </a:rPr>
              <a:t>，</a:t>
            </a:r>
            <a:r>
              <a:rPr kumimoji="1" lang="zh-CN" altLang="en-US" sz="2500" dirty="0">
                <a:solidFill>
                  <a:srgbClr val="0000FF"/>
                </a:solidFill>
                <a:latin typeface="+mj-ea"/>
                <a:ea typeface="+mj-ea"/>
              </a:rPr>
              <a:t>从而使金属与焊料形成</a:t>
            </a:r>
            <a:r>
              <a:rPr lang="zh-CN" altLang="en-US" sz="2500" dirty="0">
                <a:solidFill>
                  <a:srgbClr val="FF3399"/>
                </a:solidFill>
                <a:latin typeface="+mj-ea"/>
                <a:ea typeface="+mj-ea"/>
              </a:rPr>
              <a:t>牢固</a:t>
            </a:r>
            <a:r>
              <a:rPr kumimoji="1" lang="zh-CN" altLang="en-US" sz="2500" dirty="0" smtClean="0">
                <a:solidFill>
                  <a:srgbClr val="FF3399"/>
                </a:solidFill>
                <a:latin typeface="+mj-ea"/>
                <a:ea typeface="+mj-ea"/>
              </a:rPr>
              <a:t>结合体</a:t>
            </a:r>
            <a:endParaRPr lang="en-US" altLang="zh-CN" sz="2500" dirty="0" smtClean="0">
              <a:solidFill>
                <a:srgbClr val="FF3399"/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500" dirty="0" smtClean="0">
                <a:solidFill>
                  <a:srgbClr val="0000FF"/>
                </a:solidFill>
                <a:latin typeface="+mj-ea"/>
                <a:ea typeface="+mj-ea"/>
              </a:rPr>
              <a:t>电子元器件</a:t>
            </a:r>
            <a:r>
              <a:rPr lang="zh-CN" altLang="en-US" sz="2500" dirty="0" smtClean="0">
                <a:solidFill>
                  <a:srgbClr val="0000FF"/>
                </a:solidFill>
                <a:latin typeface="+mj-ea"/>
                <a:ea typeface="+mj-ea"/>
              </a:rPr>
              <a:t>焊接 </a:t>
            </a:r>
            <a:r>
              <a:rPr lang="en-US" altLang="zh-CN" sz="2500" dirty="0" smtClean="0">
                <a:solidFill>
                  <a:srgbClr val="0000FF"/>
                </a:solidFill>
                <a:latin typeface="+mj-ea"/>
                <a:ea typeface="+mj-ea"/>
              </a:rPr>
              <a:t>  </a:t>
            </a:r>
            <a:r>
              <a:rPr lang="zh-CN" altLang="en-US" sz="2500" dirty="0" smtClean="0">
                <a:solidFill>
                  <a:srgbClr val="0000FF"/>
                </a:solidFill>
                <a:latin typeface="+mj-ea"/>
                <a:ea typeface="+mj-ea"/>
              </a:rPr>
              <a:t>常用</a:t>
            </a:r>
            <a:r>
              <a:rPr lang="zh-CN" altLang="en-US" sz="2500" dirty="0" smtClean="0">
                <a:solidFill>
                  <a:srgbClr val="FF3399"/>
                </a:solidFill>
                <a:latin typeface="+mj-ea"/>
                <a:ea typeface="+mj-ea"/>
              </a:rPr>
              <a:t>锡焊</a:t>
            </a:r>
            <a:endParaRPr lang="en-US" altLang="zh-CN" sz="2500" b="1" dirty="0" smtClean="0">
              <a:solidFill>
                <a:srgbClr val="FF3399"/>
              </a:solidFill>
              <a:latin typeface="+mj-ea"/>
              <a:ea typeface="+mj-ea"/>
            </a:endParaRPr>
          </a:p>
          <a:p>
            <a:pPr lvl="1">
              <a:lnSpc>
                <a:spcPct val="130000"/>
              </a:lnSpc>
              <a:buFont typeface="Wingdings" panose="05000000000000000000" pitchFamily="2" charset="2"/>
              <a:buChar char="n"/>
            </a:pPr>
            <a:r>
              <a:rPr lang="zh-CN" altLang="en-US" sz="2200" dirty="0" smtClean="0">
                <a:solidFill>
                  <a:srgbClr val="FF3399"/>
                </a:solidFill>
                <a:latin typeface="+mj-ea"/>
                <a:ea typeface="+mj-ea"/>
              </a:rPr>
              <a:t>两种金属</a:t>
            </a:r>
            <a:r>
              <a:rPr lang="en-US" altLang="zh-CN" sz="2200" dirty="0" smtClean="0">
                <a:solidFill>
                  <a:srgbClr val="0000FF"/>
                </a:solidFill>
                <a:latin typeface="+mj-ea"/>
                <a:ea typeface="+mj-ea"/>
              </a:rPr>
              <a:t>——</a:t>
            </a:r>
            <a:r>
              <a:rPr lang="zh-CN" altLang="en-US" sz="2200" dirty="0" smtClean="0">
                <a:solidFill>
                  <a:srgbClr val="0000FF"/>
                </a:solidFill>
                <a:latin typeface="+mj-ea"/>
                <a:ea typeface="+mj-ea"/>
              </a:rPr>
              <a:t>焊盘和元件引脚</a:t>
            </a:r>
            <a:endParaRPr lang="en-US" altLang="zh-CN" sz="2200" dirty="0" smtClean="0">
              <a:solidFill>
                <a:srgbClr val="0000FF"/>
              </a:solidFill>
              <a:latin typeface="+mj-ea"/>
              <a:ea typeface="+mj-ea"/>
            </a:endParaRPr>
          </a:p>
          <a:p>
            <a:pPr lvl="1">
              <a:lnSpc>
                <a:spcPct val="130000"/>
              </a:lnSpc>
              <a:buFont typeface="Wingdings" panose="05000000000000000000" pitchFamily="2" charset="2"/>
              <a:buChar char="n"/>
            </a:pPr>
            <a:r>
              <a:rPr lang="zh-CN" altLang="en-US" sz="2200" dirty="0" smtClean="0">
                <a:solidFill>
                  <a:srgbClr val="FF3399"/>
                </a:solidFill>
                <a:latin typeface="+mj-ea"/>
                <a:ea typeface="+mj-ea"/>
              </a:rPr>
              <a:t>加热</a:t>
            </a:r>
            <a:r>
              <a:rPr lang="en-US" altLang="zh-CN" sz="2200" dirty="0" smtClean="0">
                <a:solidFill>
                  <a:srgbClr val="0000FF"/>
                </a:solidFill>
                <a:latin typeface="+mj-ea"/>
                <a:ea typeface="+mj-ea"/>
              </a:rPr>
              <a:t>——</a:t>
            </a:r>
            <a:r>
              <a:rPr lang="zh-CN" altLang="en-US" sz="2200" dirty="0" smtClean="0">
                <a:solidFill>
                  <a:srgbClr val="0000FF"/>
                </a:solidFill>
                <a:latin typeface="+mj-ea"/>
                <a:ea typeface="+mj-ea"/>
              </a:rPr>
              <a:t>电烙铁</a:t>
            </a:r>
            <a:endParaRPr lang="en-US" altLang="zh-CN" sz="2200" dirty="0" smtClean="0">
              <a:solidFill>
                <a:srgbClr val="0000FF"/>
              </a:solidFill>
              <a:latin typeface="+mj-ea"/>
              <a:ea typeface="+mj-ea"/>
            </a:endParaRPr>
          </a:p>
          <a:p>
            <a:pPr lvl="1">
              <a:lnSpc>
                <a:spcPct val="130000"/>
              </a:lnSpc>
              <a:buFont typeface="Wingdings" panose="05000000000000000000" pitchFamily="2" charset="2"/>
              <a:buChar char="n"/>
            </a:pPr>
            <a:r>
              <a:rPr lang="zh-CN" altLang="en-US" sz="2200" dirty="0" smtClean="0">
                <a:solidFill>
                  <a:srgbClr val="FF3399"/>
                </a:solidFill>
                <a:latin typeface="+mj-ea"/>
                <a:ea typeface="+mj-ea"/>
              </a:rPr>
              <a:t>焊料</a:t>
            </a:r>
            <a:r>
              <a:rPr lang="en-US" altLang="zh-CN" sz="2200" dirty="0" smtClean="0">
                <a:solidFill>
                  <a:srgbClr val="0000FF"/>
                </a:solidFill>
                <a:latin typeface="+mj-ea"/>
                <a:ea typeface="+mj-ea"/>
              </a:rPr>
              <a:t>——</a:t>
            </a:r>
            <a:r>
              <a:rPr lang="zh-CN" altLang="en-US" sz="2200" dirty="0" smtClean="0">
                <a:solidFill>
                  <a:srgbClr val="0000FF"/>
                </a:solidFill>
                <a:latin typeface="+mj-ea"/>
                <a:ea typeface="+mj-ea"/>
              </a:rPr>
              <a:t>焊锡</a:t>
            </a:r>
            <a:endParaRPr lang="en-US" altLang="zh-CN" sz="2200" dirty="0" smtClean="0">
              <a:solidFill>
                <a:srgbClr val="0000FF"/>
              </a:solidFill>
              <a:latin typeface="+mj-ea"/>
              <a:ea typeface="+mj-ea"/>
            </a:endParaRPr>
          </a:p>
          <a:p>
            <a:pPr lvl="1">
              <a:lnSpc>
                <a:spcPct val="130000"/>
              </a:lnSpc>
              <a:buFont typeface="Wingdings" panose="05000000000000000000" pitchFamily="2" charset="2"/>
              <a:buChar char="n"/>
            </a:pPr>
            <a:r>
              <a:rPr lang="zh-CN" altLang="en-US" sz="2200" dirty="0">
                <a:solidFill>
                  <a:srgbClr val="FF3399"/>
                </a:solidFill>
                <a:latin typeface="+mj-ea"/>
                <a:ea typeface="+mj-ea"/>
              </a:rPr>
              <a:t>焊点</a:t>
            </a:r>
            <a:r>
              <a:rPr lang="en-US" altLang="zh-CN" sz="2200" dirty="0" smtClean="0">
                <a:solidFill>
                  <a:srgbClr val="0000FF"/>
                </a:solidFill>
                <a:latin typeface="+mj-ea"/>
                <a:ea typeface="+mj-ea"/>
              </a:rPr>
              <a:t>——</a:t>
            </a:r>
            <a:r>
              <a:rPr lang="zh-CN" altLang="en-US" sz="2200" dirty="0">
                <a:solidFill>
                  <a:srgbClr val="0000FF"/>
                </a:solidFill>
                <a:latin typeface="+mj-ea"/>
                <a:ea typeface="+mj-ea"/>
              </a:rPr>
              <a:t>牢固结合体</a:t>
            </a:r>
            <a:endParaRPr lang="zh-CN" altLang="en-US" sz="2200" dirty="0">
              <a:solidFill>
                <a:srgbClr val="0000FF"/>
              </a:solidFill>
              <a:latin typeface="+mj-ea"/>
              <a:ea typeface="+mj-ea"/>
            </a:endParaRPr>
          </a:p>
        </p:txBody>
      </p:sp>
      <p:sp>
        <p:nvSpPr>
          <p:cNvPr id="59403" name="Rectangle 11"/>
          <p:cNvSpPr>
            <a:spLocks noChangeArrowheads="1"/>
          </p:cNvSpPr>
          <p:nvPr/>
        </p:nvSpPr>
        <p:spPr bwMode="auto">
          <a:xfrm>
            <a:off x="107504" y="332656"/>
            <a:ext cx="8856984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20000"/>
              </a:spcBef>
            </a:pPr>
            <a:r>
              <a:rPr lang="en-US" altLang="zh-CN" sz="4400" b="1" dirty="0" smtClean="0">
                <a:solidFill>
                  <a:srgbClr val="FF0000"/>
                </a:solidFill>
                <a:latin typeface="+mj-ea"/>
                <a:ea typeface="+mj-ea"/>
              </a:rPr>
              <a:t>1.  </a:t>
            </a:r>
            <a:r>
              <a:rPr lang="zh-CN" altLang="en-US" sz="4400" b="1" dirty="0" smtClean="0">
                <a:solidFill>
                  <a:srgbClr val="FF0000"/>
                </a:solidFill>
                <a:latin typeface="+mj-ea"/>
                <a:ea typeface="+mj-ea"/>
              </a:rPr>
              <a:t>焊接基础知识</a:t>
            </a:r>
            <a:endParaRPr lang="zh-CN" altLang="en-US" sz="4400" b="1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51520" y="6309320"/>
            <a:ext cx="74888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b="1" dirty="0" smtClean="0">
                <a:solidFill>
                  <a:srgbClr val="0000FF"/>
                </a:solidFill>
                <a:latin typeface="+mj-ea"/>
                <a:ea typeface="+mj-ea"/>
              </a:rPr>
              <a:t>机器焊：</a:t>
            </a:r>
            <a:r>
              <a:rPr lang="zh-CN" altLang="en-US" sz="2000" b="1" dirty="0" smtClean="0">
                <a:solidFill>
                  <a:srgbClr val="FF3399"/>
                </a:solidFill>
                <a:latin typeface="+mj-ea"/>
                <a:ea typeface="+mj-ea"/>
              </a:rPr>
              <a:t>波峰焊    回流焊   超声波焊   激光焊    倒装焊</a:t>
            </a:r>
            <a:r>
              <a:rPr lang="en-US" altLang="zh-CN" sz="2000" b="1" dirty="0" smtClean="0">
                <a:solidFill>
                  <a:srgbClr val="FF3399"/>
                </a:solidFill>
                <a:latin typeface="+mj-ea"/>
                <a:ea typeface="+mj-ea"/>
              </a:rPr>
              <a:t>…….</a:t>
            </a:r>
            <a:r>
              <a:rPr lang="zh-CN" altLang="en-US" sz="2000" b="1" dirty="0" smtClean="0">
                <a:solidFill>
                  <a:srgbClr val="FF3399"/>
                </a:solidFill>
                <a:latin typeface="+mj-ea"/>
                <a:ea typeface="+mj-ea"/>
              </a:rPr>
              <a:t>  </a:t>
            </a:r>
            <a:endParaRPr lang="zh-CN" altLang="en-US" sz="2000" b="1" dirty="0">
              <a:solidFill>
                <a:srgbClr val="FF3399"/>
              </a:solidFill>
              <a:latin typeface="+mj-ea"/>
              <a:ea typeface="+mj-ea"/>
            </a:endParaRPr>
          </a:p>
        </p:txBody>
      </p:sp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5220335" y="3463290"/>
            <a:ext cx="3423920" cy="26301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6565" y="594995"/>
            <a:ext cx="8147685" cy="731520"/>
          </a:xfrm>
        </p:spPr>
        <p:txBody>
          <a:bodyPr/>
          <a:p>
            <a:pPr algn="l"/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4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） 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焊接 </a:t>
            </a:r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— 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五步法</a:t>
            </a:r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539750" y="1557020"/>
            <a:ext cx="8425180" cy="5255895"/>
            <a:chOff x="850" y="2452"/>
            <a:chExt cx="13268" cy="8277"/>
          </a:xfrm>
        </p:grpSpPr>
        <p:pic>
          <p:nvPicPr>
            <p:cNvPr id="5" name="Picture 4"/>
            <p:cNvPicPr>
              <a:picLocks noChangeAspect="1" noChangeArrowheads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90" y="6944"/>
              <a:ext cx="12360" cy="3785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 Box 3"/>
            <p:cNvSpPr txBox="1">
              <a:spLocks noChangeArrowheads="1"/>
            </p:cNvSpPr>
            <p:nvPr/>
          </p:nvSpPr>
          <p:spPr bwMode="auto">
            <a:xfrm>
              <a:off x="850" y="2452"/>
              <a:ext cx="13268" cy="4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marL="457200" indent="-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>
                <a:lnSpc>
                  <a:spcPct val="130000"/>
                </a:lnSpc>
                <a:spcBef>
                  <a:spcPct val="50000"/>
                </a:spcBef>
              </a:pPr>
              <a:r>
                <a:rPr kumimoji="1" lang="en-US" altLang="zh-CN" sz="2400" b="1" dirty="0" smtClean="0">
                  <a:solidFill>
                    <a:srgbClr val="0000FF"/>
                  </a:solidFill>
                  <a:latin typeface="+mj-ea"/>
                  <a:ea typeface="+mj-ea"/>
                </a:rPr>
                <a:t>1. </a:t>
              </a:r>
              <a:r>
                <a:rPr kumimoji="1" lang="zh-CN" altLang="en-US" sz="2400" b="1" dirty="0" smtClean="0">
                  <a:solidFill>
                    <a:srgbClr val="0000FF"/>
                  </a:solidFill>
                  <a:latin typeface="+mj-ea"/>
                  <a:ea typeface="+mj-ea"/>
                </a:rPr>
                <a:t>准备施焊</a:t>
              </a:r>
              <a:r>
                <a:rPr kumimoji="1" lang="en-US" altLang="zh-CN" sz="2400" b="1" dirty="0" smtClean="0">
                  <a:solidFill>
                    <a:srgbClr val="0000FF"/>
                  </a:solidFill>
                  <a:latin typeface="+mj-ea"/>
                  <a:ea typeface="+mj-ea"/>
                </a:rPr>
                <a:t>(</a:t>
              </a:r>
              <a:r>
                <a:rPr kumimoji="1" lang="zh-CN" altLang="en-US" sz="2400" b="1" dirty="0">
                  <a:solidFill>
                    <a:srgbClr val="0000FF"/>
                  </a:solidFill>
                  <a:latin typeface="+mj-ea"/>
                  <a:ea typeface="+mj-ea"/>
                </a:rPr>
                <a:t>图</a:t>
              </a:r>
              <a:r>
                <a:rPr kumimoji="1" lang="en-US" altLang="zh-CN" sz="2400" b="1" dirty="0">
                  <a:solidFill>
                    <a:srgbClr val="0000FF"/>
                  </a:solidFill>
                  <a:latin typeface="+mj-ea"/>
                  <a:ea typeface="+mj-ea"/>
                </a:rPr>
                <a:t>a): </a:t>
              </a:r>
              <a:r>
                <a:rPr kumimoji="1" lang="zh-CN" altLang="en-US" sz="2400" b="1" dirty="0">
                  <a:solidFill>
                    <a:srgbClr val="FF3399"/>
                  </a:solidFill>
                  <a:latin typeface="+mj-ea"/>
                  <a:ea typeface="+mj-ea"/>
                </a:rPr>
                <a:t>准备好焊锡丝和</a:t>
              </a:r>
              <a:r>
                <a:rPr kumimoji="1" lang="zh-CN" altLang="en-US" sz="2400" b="1" dirty="0" smtClean="0">
                  <a:solidFill>
                    <a:srgbClr val="FF3399"/>
                  </a:solidFill>
                  <a:latin typeface="+mj-ea"/>
                  <a:ea typeface="+mj-ea"/>
                </a:rPr>
                <a:t>烙铁</a:t>
              </a:r>
              <a:r>
                <a:rPr kumimoji="1" lang="zh-CN" altLang="en-US" sz="2400" b="1" dirty="0">
                  <a:solidFill>
                    <a:srgbClr val="FF3399"/>
                  </a:solidFill>
                  <a:latin typeface="+mj-ea"/>
                  <a:ea typeface="+mj-ea"/>
                </a:rPr>
                <a:t> </a:t>
              </a:r>
              <a:r>
                <a:rPr kumimoji="1" lang="zh-CN" altLang="en-US" sz="2400" b="1" dirty="0" smtClean="0">
                  <a:solidFill>
                    <a:srgbClr val="FF3399"/>
                  </a:solidFill>
                  <a:latin typeface="+mj-ea"/>
                  <a:ea typeface="+mj-ea"/>
                </a:rPr>
                <a:t>  烙铁头</a:t>
              </a:r>
              <a:r>
                <a:rPr kumimoji="1" lang="zh-CN" altLang="en-US" sz="2400" b="1" dirty="0">
                  <a:solidFill>
                    <a:srgbClr val="FF3399"/>
                  </a:solidFill>
                  <a:latin typeface="+mj-ea"/>
                  <a:ea typeface="+mj-ea"/>
                </a:rPr>
                <a:t>要保持</a:t>
              </a:r>
              <a:r>
                <a:rPr kumimoji="1" lang="zh-CN" altLang="en-US" sz="2400" b="1" dirty="0" smtClean="0">
                  <a:solidFill>
                    <a:srgbClr val="FF3399"/>
                  </a:solidFill>
                  <a:latin typeface="+mj-ea"/>
                  <a:ea typeface="+mj-ea"/>
                </a:rPr>
                <a:t>干净</a:t>
              </a:r>
              <a:endParaRPr kumimoji="1" lang="zh-CN" altLang="en-US" sz="2400" b="1" dirty="0">
                <a:solidFill>
                  <a:srgbClr val="FF3399"/>
                </a:solidFill>
                <a:latin typeface="+mj-ea"/>
                <a:ea typeface="+mj-ea"/>
              </a:endParaRPr>
            </a:p>
            <a:p>
              <a:pPr eaLnBrk="1" fontAlgn="t" hangingPunct="1">
                <a:lnSpc>
                  <a:spcPct val="130000"/>
                </a:lnSpc>
              </a:pPr>
              <a:r>
                <a:rPr kumimoji="1" lang="en-US" altLang="zh-CN" sz="2400" b="1" dirty="0" smtClean="0">
                  <a:solidFill>
                    <a:srgbClr val="0000FF"/>
                  </a:solidFill>
                  <a:latin typeface="+mj-ea"/>
                  <a:ea typeface="+mj-ea"/>
                </a:rPr>
                <a:t>2. </a:t>
              </a:r>
              <a:r>
                <a:rPr kumimoji="1" lang="zh-CN" altLang="en-US" sz="2400" b="1" dirty="0" smtClean="0">
                  <a:solidFill>
                    <a:srgbClr val="0000FF"/>
                  </a:solidFill>
                  <a:latin typeface="+mj-ea"/>
                  <a:ea typeface="+mj-ea"/>
                </a:rPr>
                <a:t>加热</a:t>
              </a:r>
              <a:r>
                <a:rPr kumimoji="1" lang="zh-CN" altLang="en-US" sz="2400" b="1" dirty="0">
                  <a:solidFill>
                    <a:srgbClr val="0000FF"/>
                  </a:solidFill>
                  <a:latin typeface="+mj-ea"/>
                  <a:ea typeface="+mj-ea"/>
                </a:rPr>
                <a:t>焊件</a:t>
              </a:r>
              <a:r>
                <a:rPr kumimoji="1" lang="en-US" altLang="zh-CN" sz="2400" b="1" dirty="0">
                  <a:solidFill>
                    <a:srgbClr val="0000FF"/>
                  </a:solidFill>
                  <a:latin typeface="+mj-ea"/>
                  <a:ea typeface="+mj-ea"/>
                </a:rPr>
                <a:t>(</a:t>
              </a:r>
              <a:r>
                <a:rPr kumimoji="1" lang="zh-CN" altLang="en-US" sz="2400" b="1" dirty="0">
                  <a:solidFill>
                    <a:srgbClr val="0000FF"/>
                  </a:solidFill>
                  <a:latin typeface="+mj-ea"/>
                  <a:ea typeface="+mj-ea"/>
                </a:rPr>
                <a:t>图</a:t>
              </a:r>
              <a:r>
                <a:rPr kumimoji="1" lang="en-US" altLang="zh-CN" sz="2400" b="1" dirty="0">
                  <a:solidFill>
                    <a:srgbClr val="0000FF"/>
                  </a:solidFill>
                  <a:latin typeface="+mj-ea"/>
                  <a:ea typeface="+mj-ea"/>
                </a:rPr>
                <a:t>b): </a:t>
              </a:r>
              <a:r>
                <a:rPr kumimoji="1" lang="zh-CN" altLang="en-US" sz="2400" b="1" dirty="0">
                  <a:solidFill>
                    <a:srgbClr val="FF3399"/>
                  </a:solidFill>
                  <a:latin typeface="+mj-ea"/>
                  <a:ea typeface="+mj-ea"/>
                </a:rPr>
                <a:t>将烙铁接触焊接</a:t>
              </a:r>
              <a:r>
                <a:rPr kumimoji="1" lang="zh-CN" altLang="en-US" sz="2400" b="1" dirty="0" smtClean="0">
                  <a:solidFill>
                    <a:srgbClr val="FF3399"/>
                  </a:solidFill>
                  <a:latin typeface="+mj-ea"/>
                  <a:ea typeface="+mj-ea"/>
                </a:rPr>
                <a:t>点</a:t>
              </a:r>
              <a:r>
                <a:rPr kumimoji="1" lang="zh-CN" altLang="en-US" sz="2400" b="1" dirty="0">
                  <a:solidFill>
                    <a:srgbClr val="FF3399"/>
                  </a:solidFill>
                  <a:latin typeface="+mj-ea"/>
                  <a:ea typeface="+mj-ea"/>
                </a:rPr>
                <a:t> </a:t>
              </a:r>
              <a:r>
                <a:rPr kumimoji="1" lang="zh-CN" altLang="en-US" sz="2400" b="1" dirty="0" smtClean="0">
                  <a:solidFill>
                    <a:srgbClr val="FF3399"/>
                  </a:solidFill>
                  <a:latin typeface="+mj-ea"/>
                  <a:ea typeface="+mj-ea"/>
                </a:rPr>
                <a:t>   加热引线</a:t>
              </a:r>
              <a:r>
                <a:rPr kumimoji="1" lang="zh-CN" altLang="en-US" sz="2400" b="1" dirty="0">
                  <a:solidFill>
                    <a:srgbClr val="FF3399"/>
                  </a:solidFill>
                  <a:latin typeface="+mj-ea"/>
                  <a:ea typeface="+mj-ea"/>
                </a:rPr>
                <a:t>和</a:t>
              </a:r>
              <a:r>
                <a:rPr kumimoji="1" lang="zh-CN" altLang="en-US" sz="2400" b="1" dirty="0" smtClean="0">
                  <a:solidFill>
                    <a:srgbClr val="FF3399"/>
                  </a:solidFill>
                  <a:latin typeface="+mj-ea"/>
                  <a:ea typeface="+mj-ea"/>
                </a:rPr>
                <a:t>焊盘</a:t>
              </a:r>
              <a:endParaRPr kumimoji="1" lang="zh-CN" altLang="en-US" sz="2400" b="1" dirty="0">
                <a:solidFill>
                  <a:srgbClr val="FF3399"/>
                </a:solidFill>
                <a:latin typeface="+mj-ea"/>
                <a:ea typeface="+mj-ea"/>
              </a:endParaRPr>
            </a:p>
            <a:p>
              <a:pPr eaLnBrk="1" hangingPunct="1">
                <a:lnSpc>
                  <a:spcPct val="130000"/>
                </a:lnSpc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buNone/>
              </a:pPr>
              <a:r>
                <a:rPr kumimoji="1" lang="en-US" altLang="zh-CN" sz="2400" b="1" dirty="0" smtClean="0">
                  <a:solidFill>
                    <a:srgbClr val="0000FF"/>
                  </a:solidFill>
                  <a:latin typeface="+mj-ea"/>
                  <a:ea typeface="+mj-ea"/>
                </a:rPr>
                <a:t>3. </a:t>
              </a:r>
              <a:r>
                <a:rPr kumimoji="1" lang="zh-CN" altLang="en-US" sz="2400" b="1" dirty="0" smtClean="0">
                  <a:solidFill>
                    <a:srgbClr val="0000FF"/>
                  </a:solidFill>
                  <a:latin typeface="+mj-ea"/>
                  <a:ea typeface="+mj-ea"/>
                </a:rPr>
                <a:t>熔化</a:t>
              </a:r>
              <a:r>
                <a:rPr kumimoji="1" lang="zh-CN" altLang="en-US" sz="2400" b="1" dirty="0">
                  <a:solidFill>
                    <a:srgbClr val="0000FF"/>
                  </a:solidFill>
                  <a:latin typeface="+mj-ea"/>
                  <a:ea typeface="+mj-ea"/>
                </a:rPr>
                <a:t>焊料</a:t>
              </a:r>
              <a:r>
                <a:rPr kumimoji="1" lang="en-US" altLang="zh-CN" sz="2400" b="1" dirty="0">
                  <a:solidFill>
                    <a:srgbClr val="0000FF"/>
                  </a:solidFill>
                  <a:latin typeface="+mj-ea"/>
                  <a:ea typeface="+mj-ea"/>
                </a:rPr>
                <a:t>(</a:t>
              </a:r>
              <a:r>
                <a:rPr kumimoji="1" lang="zh-CN" altLang="en-US" sz="2400" b="1" dirty="0">
                  <a:solidFill>
                    <a:srgbClr val="0000FF"/>
                  </a:solidFill>
                  <a:latin typeface="+mj-ea"/>
                  <a:ea typeface="+mj-ea"/>
                </a:rPr>
                <a:t>图</a:t>
              </a:r>
              <a:r>
                <a:rPr kumimoji="1" lang="en-US" altLang="zh-CN" sz="2400" b="1" dirty="0">
                  <a:solidFill>
                    <a:srgbClr val="0000FF"/>
                  </a:solidFill>
                  <a:latin typeface="+mj-ea"/>
                  <a:ea typeface="+mj-ea"/>
                </a:rPr>
                <a:t>c): </a:t>
              </a:r>
              <a:r>
                <a:rPr kumimoji="1" lang="zh-CN" altLang="en-US" sz="2400" b="1" dirty="0" smtClean="0">
                  <a:solidFill>
                    <a:srgbClr val="FF3399"/>
                  </a:solidFill>
                  <a:latin typeface="+mj-ea"/>
                  <a:ea typeface="+mj-ea"/>
                </a:rPr>
                <a:t>焊件预热后将焊丝置于焊点</a:t>
              </a:r>
              <a:r>
                <a:rPr kumimoji="1" lang="zh-CN" altLang="en-US" sz="2400" b="1" dirty="0">
                  <a:solidFill>
                    <a:srgbClr val="FF3399"/>
                  </a:solidFill>
                  <a:latin typeface="+mj-ea"/>
                  <a:ea typeface="+mj-ea"/>
                </a:rPr>
                <a:t> </a:t>
              </a:r>
              <a:r>
                <a:rPr kumimoji="1" lang="zh-CN" altLang="en-US" sz="2400" b="1" dirty="0" smtClean="0">
                  <a:solidFill>
                    <a:srgbClr val="FF3399"/>
                  </a:solidFill>
                  <a:latin typeface="+mj-ea"/>
                  <a:ea typeface="+mj-ea"/>
                </a:rPr>
                <a:t>  熔化焊料</a:t>
              </a:r>
              <a:endParaRPr kumimoji="1" lang="zh-CN" altLang="en-US" sz="2400" b="1" dirty="0">
                <a:solidFill>
                  <a:srgbClr val="FF3399"/>
                </a:solidFill>
                <a:latin typeface="+mj-ea"/>
                <a:ea typeface="+mj-ea"/>
              </a:endParaRPr>
            </a:p>
            <a:p>
              <a:pPr eaLnBrk="1" hangingPunct="1">
                <a:lnSpc>
                  <a:spcPct val="130000"/>
                </a:lnSpc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buNone/>
              </a:pPr>
              <a:r>
                <a:rPr kumimoji="1" lang="en-US" altLang="zh-CN" sz="2400" b="1" dirty="0" smtClean="0">
                  <a:solidFill>
                    <a:srgbClr val="0000FF"/>
                  </a:solidFill>
                  <a:latin typeface="+mj-ea"/>
                  <a:ea typeface="+mj-ea"/>
                </a:rPr>
                <a:t>4. </a:t>
              </a:r>
              <a:r>
                <a:rPr kumimoji="1" lang="zh-CN" altLang="en-US" sz="2400" b="1" dirty="0" smtClean="0">
                  <a:solidFill>
                    <a:srgbClr val="0000FF"/>
                  </a:solidFill>
                  <a:latin typeface="+mj-ea"/>
                  <a:ea typeface="+mj-ea"/>
                </a:rPr>
                <a:t>移</a:t>
              </a:r>
              <a:r>
                <a:rPr kumimoji="1" lang="zh-CN" altLang="en-US" sz="2400" b="1" dirty="0">
                  <a:solidFill>
                    <a:srgbClr val="0000FF"/>
                  </a:solidFill>
                  <a:latin typeface="+mj-ea"/>
                  <a:ea typeface="+mj-ea"/>
                </a:rPr>
                <a:t>开焊锡</a:t>
              </a:r>
              <a:r>
                <a:rPr kumimoji="1" lang="en-US" altLang="zh-CN" sz="2400" b="1" dirty="0">
                  <a:solidFill>
                    <a:srgbClr val="0000FF"/>
                  </a:solidFill>
                  <a:latin typeface="+mj-ea"/>
                  <a:ea typeface="+mj-ea"/>
                </a:rPr>
                <a:t>(</a:t>
              </a:r>
              <a:r>
                <a:rPr kumimoji="1" lang="zh-CN" altLang="en-US" sz="2400" b="1" dirty="0">
                  <a:solidFill>
                    <a:srgbClr val="0000FF"/>
                  </a:solidFill>
                  <a:latin typeface="+mj-ea"/>
                  <a:ea typeface="+mj-ea"/>
                </a:rPr>
                <a:t>图</a:t>
              </a:r>
              <a:r>
                <a:rPr kumimoji="1" lang="en-US" altLang="zh-CN" sz="2400" b="1" dirty="0">
                  <a:solidFill>
                    <a:srgbClr val="0000FF"/>
                  </a:solidFill>
                  <a:latin typeface="+mj-ea"/>
                  <a:ea typeface="+mj-ea"/>
                </a:rPr>
                <a:t>d): </a:t>
              </a:r>
              <a:r>
                <a:rPr kumimoji="1" lang="zh-CN" altLang="en-US" sz="2400" b="1" dirty="0" smtClean="0">
                  <a:solidFill>
                    <a:srgbClr val="FF3399"/>
                  </a:solidFill>
                  <a:latin typeface="+mj-ea"/>
                  <a:ea typeface="+mj-ea"/>
                </a:rPr>
                <a:t>焊锡熔化</a:t>
              </a:r>
              <a:r>
                <a:rPr kumimoji="1" lang="zh-CN" altLang="en-US" sz="2400" b="1" dirty="0">
                  <a:solidFill>
                    <a:srgbClr val="FF3399"/>
                  </a:solidFill>
                  <a:latin typeface="+mj-ea"/>
                  <a:ea typeface="+mj-ea"/>
                </a:rPr>
                <a:t>一</a:t>
              </a:r>
              <a:r>
                <a:rPr kumimoji="1" lang="zh-CN" altLang="en-US" sz="2400" b="1" dirty="0" smtClean="0">
                  <a:solidFill>
                    <a:srgbClr val="FF3399"/>
                  </a:solidFill>
                  <a:latin typeface="+mj-ea"/>
                  <a:ea typeface="+mj-ea"/>
                </a:rPr>
                <a:t>定量后移开焊锡</a:t>
              </a:r>
              <a:endParaRPr kumimoji="1" lang="zh-CN" altLang="en-US" sz="2400" b="1" dirty="0">
                <a:solidFill>
                  <a:srgbClr val="FF3399"/>
                </a:solidFill>
                <a:latin typeface="+mj-ea"/>
                <a:ea typeface="+mj-ea"/>
              </a:endParaRPr>
            </a:p>
            <a:p>
              <a:pPr eaLnBrk="1" hangingPunct="1">
                <a:lnSpc>
                  <a:spcPct val="130000"/>
                </a:lnSpc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buNone/>
              </a:pPr>
              <a:r>
                <a:rPr kumimoji="1" lang="en-US" altLang="zh-CN" sz="2400" b="1" dirty="0" smtClean="0">
                  <a:solidFill>
                    <a:srgbClr val="0000FF"/>
                  </a:solidFill>
                  <a:latin typeface="+mj-ea"/>
                  <a:ea typeface="+mj-ea"/>
                </a:rPr>
                <a:t>5. </a:t>
              </a:r>
              <a:r>
                <a:rPr kumimoji="1" lang="zh-CN" altLang="en-US" sz="2400" b="1" dirty="0" smtClean="0">
                  <a:solidFill>
                    <a:srgbClr val="0000FF"/>
                  </a:solidFill>
                  <a:latin typeface="+mj-ea"/>
                  <a:ea typeface="+mj-ea"/>
                </a:rPr>
                <a:t>移</a:t>
              </a:r>
              <a:r>
                <a:rPr kumimoji="1" lang="zh-CN" altLang="en-US" sz="2400" b="1" dirty="0">
                  <a:solidFill>
                    <a:srgbClr val="0000FF"/>
                  </a:solidFill>
                  <a:latin typeface="+mj-ea"/>
                  <a:ea typeface="+mj-ea"/>
                </a:rPr>
                <a:t>开烙铁</a:t>
              </a:r>
              <a:r>
                <a:rPr kumimoji="1" lang="en-US" altLang="zh-CN" sz="2400" b="1" dirty="0">
                  <a:solidFill>
                    <a:srgbClr val="0000FF"/>
                  </a:solidFill>
                  <a:latin typeface="+mj-ea"/>
                  <a:ea typeface="+mj-ea"/>
                </a:rPr>
                <a:t>(</a:t>
              </a:r>
              <a:r>
                <a:rPr kumimoji="1" lang="zh-CN" altLang="en-US" sz="2400" b="1" dirty="0">
                  <a:solidFill>
                    <a:srgbClr val="0000FF"/>
                  </a:solidFill>
                  <a:latin typeface="+mj-ea"/>
                  <a:ea typeface="+mj-ea"/>
                </a:rPr>
                <a:t>图</a:t>
              </a:r>
              <a:r>
                <a:rPr kumimoji="1" lang="en-US" altLang="zh-CN" sz="2400" b="1" dirty="0">
                  <a:solidFill>
                    <a:srgbClr val="0000FF"/>
                  </a:solidFill>
                  <a:latin typeface="+mj-ea"/>
                  <a:ea typeface="+mj-ea"/>
                </a:rPr>
                <a:t>e): </a:t>
              </a:r>
              <a:r>
                <a:rPr kumimoji="1" lang="zh-CN" altLang="en-US" sz="2400" b="1" dirty="0" smtClean="0">
                  <a:solidFill>
                    <a:srgbClr val="FF3399"/>
                  </a:solidFill>
                  <a:latin typeface="+mj-ea"/>
                  <a:ea typeface="+mj-ea"/>
                </a:rPr>
                <a:t>焊锡</a:t>
              </a:r>
              <a:r>
                <a:rPr kumimoji="1" lang="zh-CN" altLang="en-US" sz="2400" b="1" dirty="0">
                  <a:solidFill>
                    <a:srgbClr val="FF3399"/>
                  </a:solidFill>
                  <a:latin typeface="+mj-ea"/>
                  <a:ea typeface="+mj-ea"/>
                </a:rPr>
                <a:t>完全润湿焊点后移开</a:t>
              </a:r>
              <a:r>
                <a:rPr kumimoji="1" lang="zh-CN" altLang="en-US" sz="2400" b="1" dirty="0" smtClean="0">
                  <a:solidFill>
                    <a:srgbClr val="FF3399"/>
                  </a:solidFill>
                  <a:latin typeface="+mj-ea"/>
                  <a:ea typeface="+mj-ea"/>
                </a:rPr>
                <a:t>烙铁</a:t>
              </a:r>
              <a:endParaRPr kumimoji="1" lang="zh-CN" altLang="en-US" sz="2400" b="1" dirty="0">
                <a:solidFill>
                  <a:srgbClr val="FF3399"/>
                </a:solidFill>
                <a:latin typeface="+mj-ea"/>
                <a:ea typeface="+mj-ea"/>
              </a:endParaRPr>
            </a:p>
          </p:txBody>
        </p: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6565" y="594995"/>
            <a:ext cx="8147685" cy="731520"/>
          </a:xfrm>
        </p:spPr>
        <p:txBody>
          <a:bodyPr/>
          <a:p>
            <a:pPr algn="l"/>
            <a:r>
              <a:rPr lang="en-US" altLang="zh-CN" sz="3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5</a:t>
            </a:r>
            <a:r>
              <a:rPr lang="zh-CN" altLang="en-US" sz="3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） </a:t>
            </a:r>
            <a:r>
              <a:rPr lang="zh-CN" sz="3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拆焊</a:t>
            </a:r>
            <a:endParaRPr lang="zh-CN" sz="32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81355" y="1628775"/>
            <a:ext cx="7698105" cy="1210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eaLnBrk="1" hangingPunct="1">
              <a:lnSpc>
                <a:spcPct val="130000"/>
              </a:lnSpc>
              <a:spcBef>
                <a:spcPct val="50000"/>
              </a:spcBef>
              <a:buFont typeface="+mj-lt"/>
              <a:buNone/>
            </a:pPr>
            <a:r>
              <a:rPr kumimoji="1" lang="en-US" altLang="zh-CN" sz="2800" b="1" dirty="0" smtClean="0">
                <a:solidFill>
                  <a:srgbClr val="0000FF"/>
                </a:solidFill>
                <a:latin typeface="+mj-ea"/>
                <a:ea typeface="+mj-ea"/>
                <a:sym typeface="+mn-ea"/>
              </a:rPr>
              <a:t>1</a:t>
            </a:r>
            <a:r>
              <a:rPr kumimoji="1" lang="zh-CN" altLang="en-US" sz="2800" b="1" dirty="0" smtClean="0">
                <a:solidFill>
                  <a:srgbClr val="0000FF"/>
                </a:solidFill>
                <a:latin typeface="+mj-ea"/>
                <a:ea typeface="+mj-ea"/>
                <a:sym typeface="+mn-ea"/>
              </a:rPr>
              <a:t>、吸锡工具拆焊：</a:t>
            </a:r>
            <a:r>
              <a:rPr kumimoji="1" lang="zh-CN" altLang="en-US" sz="2800" b="1" dirty="0" smtClean="0">
                <a:solidFill>
                  <a:srgbClr val="FF3399"/>
                </a:solidFill>
                <a:latin typeface="+mj-ea"/>
                <a:ea typeface="+mj-ea"/>
                <a:sym typeface="+mn-ea"/>
              </a:rPr>
              <a:t>电烙铁加热融化拆焊点，用</a:t>
            </a:r>
            <a:r>
              <a:rPr kumimoji="1" lang="zh-CN" altLang="en-US" sz="2800" b="1" dirty="0">
                <a:solidFill>
                  <a:srgbClr val="FF3399"/>
                </a:solidFill>
                <a:latin typeface="+mj-ea"/>
                <a:ea typeface="+mj-ea"/>
                <a:sym typeface="+mn-ea"/>
              </a:rPr>
              <a:t>吸锡工具吸去焊料</a:t>
            </a:r>
            <a:r>
              <a:rPr kumimoji="1" lang="zh-CN" altLang="en-US" sz="2800" b="1" dirty="0" smtClean="0">
                <a:solidFill>
                  <a:srgbClr val="FF3399"/>
                </a:solidFill>
                <a:latin typeface="+mj-ea"/>
                <a:ea typeface="+mj-ea"/>
                <a:sym typeface="+mn-ea"/>
              </a:rPr>
              <a:t>，然后用镊子拔下器件</a:t>
            </a:r>
            <a:endParaRPr kumimoji="1" lang="zh-CN" altLang="en-US" sz="2800" b="1" dirty="0" smtClean="0">
              <a:solidFill>
                <a:srgbClr val="FF3399"/>
              </a:solidFill>
              <a:latin typeface="+mj-ea"/>
              <a:ea typeface="+mj-ea"/>
              <a:sym typeface="+mn-ea"/>
            </a:endParaRPr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975" y="2997200"/>
            <a:ext cx="3918585" cy="1925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文本框 6"/>
          <p:cNvSpPr txBox="1"/>
          <p:nvPr/>
        </p:nvSpPr>
        <p:spPr>
          <a:xfrm>
            <a:off x="755650" y="5301615"/>
            <a:ext cx="7661910" cy="1210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eaLnBrk="1" hangingPunct="1">
              <a:lnSpc>
                <a:spcPct val="130000"/>
              </a:lnSpc>
              <a:spcBef>
                <a:spcPct val="50000"/>
              </a:spcBef>
              <a:buFont typeface="+mj-lt"/>
              <a:buNone/>
            </a:pPr>
            <a:r>
              <a:rPr kumimoji="1" lang="en-US" altLang="zh-CN" sz="2800" b="1" dirty="0" smtClean="0">
                <a:solidFill>
                  <a:srgbClr val="0000FF"/>
                </a:solidFill>
                <a:latin typeface="+mj-ea"/>
                <a:ea typeface="+mj-ea"/>
                <a:sym typeface="+mn-ea"/>
              </a:rPr>
              <a:t>2</a:t>
            </a:r>
            <a:r>
              <a:rPr kumimoji="1" lang="zh-CN" altLang="en-US" sz="2800" b="1" dirty="0" smtClean="0">
                <a:solidFill>
                  <a:srgbClr val="0000FF"/>
                </a:solidFill>
                <a:latin typeface="+mj-ea"/>
                <a:ea typeface="+mj-ea"/>
                <a:sym typeface="+mn-ea"/>
              </a:rPr>
              <a:t>、电烙铁拆焊：</a:t>
            </a:r>
            <a:r>
              <a:rPr kumimoji="1" lang="zh-CN" altLang="en-US" sz="2800" b="1" dirty="0" smtClean="0">
                <a:solidFill>
                  <a:srgbClr val="FF3399"/>
                </a:solidFill>
                <a:latin typeface="+mj-ea"/>
                <a:ea typeface="+mj-ea"/>
                <a:sym typeface="+mn-ea"/>
              </a:rPr>
              <a:t>用</a:t>
            </a:r>
            <a:r>
              <a:rPr kumimoji="1" lang="zh-CN" altLang="en-US" sz="2800" b="1" dirty="0">
                <a:solidFill>
                  <a:srgbClr val="FF3399"/>
                </a:solidFill>
                <a:latin typeface="+mj-ea"/>
                <a:ea typeface="+mj-ea"/>
                <a:sym typeface="+mn-ea"/>
              </a:rPr>
              <a:t>电烙铁加热拆焊点</a:t>
            </a:r>
            <a:r>
              <a:rPr kumimoji="1" lang="zh-CN" altLang="en-US" sz="2800" b="1" dirty="0" smtClean="0">
                <a:solidFill>
                  <a:srgbClr val="FF3399"/>
                </a:solidFill>
                <a:latin typeface="+mj-ea"/>
                <a:ea typeface="+mj-ea"/>
                <a:sym typeface="+mn-ea"/>
              </a:rPr>
              <a:t>，待焊锡融化后用镊子拔下元器件</a:t>
            </a:r>
            <a:endParaRPr kumimoji="1" lang="zh-CN" altLang="en-US" sz="2800" b="1" dirty="0" smtClean="0">
              <a:solidFill>
                <a:srgbClr val="FF3399"/>
              </a:solidFill>
              <a:latin typeface="+mj-ea"/>
              <a:ea typeface="+mj-ea"/>
              <a:sym typeface="+mn-ea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ext Box 2"/>
          <p:cNvSpPr txBox="1">
            <a:spLocks noChangeArrowheads="1"/>
          </p:cNvSpPr>
          <p:nvPr/>
        </p:nvSpPr>
        <p:spPr bwMode="auto">
          <a:xfrm>
            <a:off x="2195736" y="188640"/>
            <a:ext cx="4094480" cy="76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4400" b="1" dirty="0" smtClean="0">
                <a:solidFill>
                  <a:srgbClr val="FF0000"/>
                </a:solidFill>
                <a:latin typeface="+mj-ea"/>
                <a:ea typeface="+mj-ea"/>
              </a:rPr>
              <a:t>人身安全</a:t>
            </a:r>
            <a:r>
              <a:rPr lang="zh-CN" altLang="en-US" sz="4400" b="1" dirty="0" smtClean="0">
                <a:solidFill>
                  <a:srgbClr val="0000FF"/>
                </a:solidFill>
                <a:latin typeface="+mj-ea"/>
                <a:ea typeface="+mj-ea"/>
              </a:rPr>
              <a:t>最</a:t>
            </a:r>
            <a:r>
              <a:rPr lang="zh-CN" altLang="en-US" sz="4400" b="1" dirty="0" smtClean="0">
                <a:solidFill>
                  <a:srgbClr val="FF0000"/>
                </a:solidFill>
                <a:latin typeface="+mj-ea"/>
                <a:ea typeface="+mj-ea"/>
              </a:rPr>
              <a:t>重要</a:t>
            </a:r>
            <a:endParaRPr kumimoji="1" lang="zh-CN" altLang="en-US" sz="4400" b="1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sp>
        <p:nvSpPr>
          <p:cNvPr id="659459" name="Text Box 3"/>
          <p:cNvSpPr txBox="1">
            <a:spLocks noChangeArrowheads="1"/>
          </p:cNvSpPr>
          <p:nvPr/>
        </p:nvSpPr>
        <p:spPr bwMode="auto">
          <a:xfrm>
            <a:off x="1115616" y="2564904"/>
            <a:ext cx="7056784" cy="36563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50000"/>
              </a:spcBef>
            </a:pPr>
            <a:r>
              <a:rPr kumimoji="1" lang="en-US" altLang="zh-CN" sz="2800" b="1" dirty="0" smtClean="0">
                <a:solidFill>
                  <a:srgbClr val="000099"/>
                </a:solidFill>
                <a:latin typeface="+mj-ea"/>
                <a:ea typeface="+mj-ea"/>
              </a:rPr>
              <a:t>1.  </a:t>
            </a:r>
            <a:r>
              <a:rPr kumimoji="1" lang="zh-CN" altLang="en-US" sz="2800" b="1" dirty="0" smtClean="0">
                <a:solidFill>
                  <a:srgbClr val="000099"/>
                </a:solidFill>
                <a:latin typeface="+mj-ea"/>
                <a:ea typeface="+mj-ea"/>
              </a:rPr>
              <a:t>首要防止触电事故：</a:t>
            </a:r>
            <a:r>
              <a:rPr kumimoji="1" lang="zh-CN" altLang="en-US" sz="2000" b="1" dirty="0" smtClean="0">
                <a:solidFill>
                  <a:srgbClr val="FF3399"/>
                </a:solidFill>
                <a:latin typeface="+mj-ea"/>
                <a:ea typeface="+mj-ea"/>
              </a:rPr>
              <a:t>触电危害有</a:t>
            </a:r>
            <a:r>
              <a:rPr kumimoji="1" lang="zh-CN" altLang="en-US" sz="2000" b="1" dirty="0" smtClean="0">
                <a:solidFill>
                  <a:srgbClr val="0000FF"/>
                </a:solidFill>
                <a:latin typeface="+mj-ea"/>
                <a:ea typeface="+mj-ea"/>
              </a:rPr>
              <a:t>电伤</a:t>
            </a:r>
            <a:r>
              <a:rPr kumimoji="1" lang="zh-CN" altLang="en-US" sz="2000" b="1" dirty="0" smtClean="0">
                <a:solidFill>
                  <a:srgbClr val="FF3399"/>
                </a:solidFill>
                <a:latin typeface="+mj-ea"/>
                <a:ea typeface="+mj-ea"/>
              </a:rPr>
              <a:t>和</a:t>
            </a:r>
            <a:r>
              <a:rPr kumimoji="1" lang="zh-CN" altLang="en-US" sz="2000" b="1" dirty="0" smtClean="0">
                <a:solidFill>
                  <a:srgbClr val="0000FF"/>
                </a:solidFill>
                <a:latin typeface="+mj-ea"/>
                <a:ea typeface="+mj-ea"/>
              </a:rPr>
              <a:t>电击</a:t>
            </a:r>
            <a:r>
              <a:rPr kumimoji="1" lang="zh-CN" altLang="en-US" sz="2000" b="1" dirty="0" smtClean="0">
                <a:solidFill>
                  <a:srgbClr val="FF3399"/>
                </a:solidFill>
                <a:latin typeface="+mj-ea"/>
                <a:ea typeface="+mj-ea"/>
              </a:rPr>
              <a:t>两种</a:t>
            </a:r>
            <a:endParaRPr kumimoji="1" lang="en-US" altLang="zh-CN" sz="2000" b="1" dirty="0" smtClean="0">
              <a:solidFill>
                <a:srgbClr val="FF3399"/>
              </a:solidFill>
              <a:latin typeface="+mj-ea"/>
              <a:ea typeface="+mj-ea"/>
            </a:endParaRPr>
          </a:p>
          <a:p>
            <a:pPr algn="just" eaLnBrk="1" hangingPunct="1">
              <a:spcBef>
                <a:spcPct val="50000"/>
              </a:spcBef>
            </a:pPr>
            <a:r>
              <a:rPr kumimoji="1" lang="en-US" altLang="zh-CN" sz="2000" b="1" dirty="0" smtClean="0">
                <a:solidFill>
                  <a:srgbClr val="FF3399"/>
                </a:solidFill>
                <a:latin typeface="+mj-ea"/>
                <a:ea typeface="+mj-ea"/>
              </a:rPr>
              <a:t>   </a:t>
            </a:r>
            <a:r>
              <a:rPr kumimoji="1" lang="zh-CN" altLang="en-US" sz="2000" b="1" dirty="0" smtClean="0">
                <a:solidFill>
                  <a:srgbClr val="FF3399"/>
                </a:solidFill>
                <a:latin typeface="+mj-ea"/>
                <a:ea typeface="+mj-ea"/>
              </a:rPr>
              <a:t>电伤：</a:t>
            </a:r>
            <a:r>
              <a:rPr kumimoji="1" lang="zh-CN" altLang="en-US" sz="2000" b="1" dirty="0" smtClean="0">
                <a:solidFill>
                  <a:srgbClr val="0000FF"/>
                </a:solidFill>
                <a:latin typeface="+mj-ea"/>
                <a:ea typeface="+mj-ea"/>
              </a:rPr>
              <a:t>由于发生触电而导致人体的</a:t>
            </a:r>
            <a:r>
              <a:rPr kumimoji="1" lang="zh-CN" altLang="en-US" sz="2000" b="1" dirty="0" smtClean="0">
                <a:solidFill>
                  <a:srgbClr val="FF3399"/>
                </a:solidFill>
                <a:latin typeface="+mj-ea"/>
                <a:ea typeface="+mj-ea"/>
              </a:rPr>
              <a:t>外表创伤</a:t>
            </a:r>
            <a:endParaRPr kumimoji="1" lang="en-US" altLang="zh-CN" sz="2000" b="1" dirty="0" smtClean="0">
              <a:solidFill>
                <a:srgbClr val="FF3399"/>
              </a:solidFill>
              <a:latin typeface="+mj-ea"/>
              <a:ea typeface="+mj-ea"/>
            </a:endParaRPr>
          </a:p>
          <a:p>
            <a:pPr algn="just" eaLnBrk="1" hangingPunct="1">
              <a:lnSpc>
                <a:spcPct val="120000"/>
              </a:lnSpc>
              <a:spcBef>
                <a:spcPct val="50000"/>
              </a:spcBef>
            </a:pPr>
            <a:r>
              <a:rPr kumimoji="1" lang="zh-CN" altLang="en-US" sz="2000" b="1" dirty="0" smtClean="0">
                <a:solidFill>
                  <a:srgbClr val="FF3399"/>
                </a:solidFill>
                <a:latin typeface="+mj-ea"/>
                <a:ea typeface="+mj-ea"/>
              </a:rPr>
              <a:t>   电击：</a:t>
            </a:r>
            <a:r>
              <a:rPr kumimoji="1" lang="zh-CN" altLang="en-US" sz="2000" b="1" dirty="0" smtClean="0">
                <a:solidFill>
                  <a:srgbClr val="0000FF"/>
                </a:solidFill>
                <a:latin typeface="+mj-ea"/>
                <a:ea typeface="+mj-ea"/>
              </a:rPr>
              <a:t>电流通过人体，严重干扰人体正常的生物电流，造成肌肉痉挛、神经紊乱，甚至呼吸停止等</a:t>
            </a:r>
            <a:r>
              <a:rPr kumimoji="1" lang="zh-CN" altLang="en-US" sz="2000" b="1" dirty="0" smtClean="0">
                <a:solidFill>
                  <a:srgbClr val="FF3399"/>
                </a:solidFill>
                <a:latin typeface="+mj-ea"/>
                <a:ea typeface="+mj-ea"/>
              </a:rPr>
              <a:t>严重</a:t>
            </a:r>
            <a:r>
              <a:rPr kumimoji="1" lang="zh-CN" altLang="en-US" sz="2000" b="1" dirty="0">
                <a:solidFill>
                  <a:srgbClr val="FF3399"/>
                </a:solidFill>
                <a:latin typeface="+mj-ea"/>
                <a:ea typeface="+mj-ea"/>
              </a:rPr>
              <a:t>危害</a:t>
            </a:r>
            <a:r>
              <a:rPr kumimoji="1" lang="zh-CN" altLang="en-US" sz="2000" b="1" dirty="0" smtClean="0">
                <a:solidFill>
                  <a:srgbClr val="FF3399"/>
                </a:solidFill>
                <a:latin typeface="+mj-ea"/>
                <a:ea typeface="+mj-ea"/>
              </a:rPr>
              <a:t>生命</a:t>
            </a:r>
            <a:endParaRPr kumimoji="1" lang="en-US" altLang="zh-CN" sz="2000" b="1" dirty="0" smtClean="0">
              <a:solidFill>
                <a:srgbClr val="FF3399"/>
              </a:solidFill>
              <a:latin typeface="+mj-ea"/>
              <a:ea typeface="+mj-ea"/>
            </a:endParaRPr>
          </a:p>
          <a:p>
            <a:pPr algn="just" eaLnBrk="1" hangingPunct="1">
              <a:lnSpc>
                <a:spcPct val="120000"/>
              </a:lnSpc>
              <a:spcBef>
                <a:spcPct val="50000"/>
              </a:spcBef>
            </a:pPr>
            <a:r>
              <a:rPr kumimoji="1" lang="zh-CN" altLang="en-US" sz="2000" b="1" dirty="0" smtClean="0">
                <a:solidFill>
                  <a:srgbClr val="FF3399"/>
                </a:solidFill>
                <a:latin typeface="+mj-ea"/>
                <a:ea typeface="+mj-ea"/>
              </a:rPr>
              <a:t>   尽管</a:t>
            </a:r>
            <a:r>
              <a:rPr kumimoji="1" lang="zh-CN" altLang="en-US" sz="2000" b="1" dirty="0">
                <a:solidFill>
                  <a:srgbClr val="FF3399"/>
                </a:solidFill>
                <a:latin typeface="+mj-ea"/>
                <a:ea typeface="+mj-ea"/>
              </a:rPr>
              <a:t>电子装接工作通常</a:t>
            </a:r>
            <a:r>
              <a:rPr kumimoji="1" lang="zh-CN" altLang="en-US" sz="2000" b="1" dirty="0" smtClean="0">
                <a:solidFill>
                  <a:srgbClr val="FF3399"/>
                </a:solidFill>
                <a:latin typeface="+mj-ea"/>
                <a:ea typeface="+mj-ea"/>
              </a:rPr>
              <a:t>称为</a:t>
            </a:r>
            <a:r>
              <a:rPr kumimoji="1" lang="zh-CN" altLang="en-US" sz="2000" b="1" dirty="0" smtClean="0">
                <a:solidFill>
                  <a:srgbClr val="0000FF"/>
                </a:solidFill>
                <a:latin typeface="+mj-ea"/>
                <a:ea typeface="+mj-ea"/>
              </a:rPr>
              <a:t>弱电</a:t>
            </a:r>
            <a:r>
              <a:rPr kumimoji="1" lang="zh-CN" altLang="en-US" sz="2000" b="1" dirty="0" smtClean="0">
                <a:solidFill>
                  <a:srgbClr val="FF3399"/>
                </a:solidFill>
                <a:latin typeface="+mj-ea"/>
                <a:ea typeface="+mj-ea"/>
              </a:rPr>
              <a:t>工作</a:t>
            </a:r>
            <a:r>
              <a:rPr kumimoji="1" lang="zh-CN" altLang="en-US" sz="2000" b="1" dirty="0">
                <a:solidFill>
                  <a:srgbClr val="FF3399"/>
                </a:solidFill>
                <a:latin typeface="+mj-ea"/>
                <a:ea typeface="+mj-ea"/>
              </a:rPr>
              <a:t>，但实际工作中常</a:t>
            </a:r>
            <a:r>
              <a:rPr kumimoji="1" lang="zh-CN" altLang="en-US" sz="2000" b="1" dirty="0" smtClean="0">
                <a:solidFill>
                  <a:srgbClr val="FF3399"/>
                </a:solidFill>
                <a:latin typeface="+mj-ea"/>
                <a:ea typeface="+mj-ea"/>
              </a:rPr>
              <a:t>接触</a:t>
            </a:r>
            <a:r>
              <a:rPr kumimoji="1" lang="zh-CN" altLang="en-US" sz="2000" b="1" dirty="0" smtClean="0">
                <a:solidFill>
                  <a:srgbClr val="0000FF"/>
                </a:solidFill>
                <a:latin typeface="+mj-ea"/>
                <a:ea typeface="+mj-ea"/>
              </a:rPr>
              <a:t>强电</a:t>
            </a:r>
            <a:r>
              <a:rPr kumimoji="1" lang="zh-CN" altLang="en-US" sz="2000" b="1" dirty="0" smtClean="0">
                <a:solidFill>
                  <a:srgbClr val="FF3399"/>
                </a:solidFill>
                <a:latin typeface="+mj-ea"/>
                <a:ea typeface="+mj-ea"/>
              </a:rPr>
              <a:t>。</a:t>
            </a:r>
            <a:r>
              <a:rPr kumimoji="1" lang="zh-CN" altLang="en-US" sz="2000" b="1" dirty="0">
                <a:solidFill>
                  <a:srgbClr val="FF3399"/>
                </a:solidFill>
                <a:latin typeface="+mj-ea"/>
                <a:ea typeface="+mj-ea"/>
              </a:rPr>
              <a:t>如常用的</a:t>
            </a:r>
            <a:r>
              <a:rPr kumimoji="1" lang="zh-CN" altLang="en-US" sz="2000" b="1" dirty="0">
                <a:solidFill>
                  <a:srgbClr val="0000FF"/>
                </a:solidFill>
                <a:latin typeface="+mj-ea"/>
                <a:ea typeface="+mj-ea"/>
              </a:rPr>
              <a:t>电动工具</a:t>
            </a:r>
            <a:r>
              <a:rPr kumimoji="1" lang="en-US" altLang="zh-CN" sz="2000" b="1" dirty="0">
                <a:solidFill>
                  <a:srgbClr val="FF3399"/>
                </a:solidFill>
                <a:latin typeface="+mj-ea"/>
                <a:ea typeface="+mj-ea"/>
              </a:rPr>
              <a:t>(</a:t>
            </a:r>
            <a:r>
              <a:rPr kumimoji="1" lang="zh-CN" altLang="en-US" sz="2000" b="1" dirty="0">
                <a:solidFill>
                  <a:srgbClr val="FF3399"/>
                </a:solidFill>
                <a:latin typeface="+mj-ea"/>
                <a:ea typeface="+mj-ea"/>
              </a:rPr>
              <a:t>电烙铁、电钻、电热风机等</a:t>
            </a:r>
            <a:r>
              <a:rPr kumimoji="1" lang="en-US" altLang="zh-CN" sz="2000" b="1" dirty="0">
                <a:solidFill>
                  <a:srgbClr val="FF3399"/>
                </a:solidFill>
                <a:latin typeface="+mj-ea"/>
                <a:ea typeface="+mj-ea"/>
              </a:rPr>
              <a:t>)</a:t>
            </a:r>
            <a:r>
              <a:rPr kumimoji="1" lang="zh-CN" altLang="en-US" sz="2000" b="1" dirty="0">
                <a:solidFill>
                  <a:srgbClr val="FF3399"/>
                </a:solidFill>
                <a:latin typeface="+mj-ea"/>
                <a:ea typeface="+mj-ea"/>
              </a:rPr>
              <a:t>、</a:t>
            </a:r>
            <a:r>
              <a:rPr kumimoji="1" lang="zh-CN" altLang="en-US" sz="2000" b="1" dirty="0">
                <a:solidFill>
                  <a:srgbClr val="0000FF"/>
                </a:solidFill>
                <a:latin typeface="+mj-ea"/>
                <a:ea typeface="+mj-ea"/>
              </a:rPr>
              <a:t>仪器设备</a:t>
            </a:r>
            <a:r>
              <a:rPr kumimoji="1" lang="zh-CN" altLang="en-US" sz="2000" b="1" dirty="0" smtClean="0">
                <a:solidFill>
                  <a:srgbClr val="FF3399"/>
                </a:solidFill>
                <a:latin typeface="+mj-ea"/>
                <a:ea typeface="+mj-ea"/>
              </a:rPr>
              <a:t>等需要</a:t>
            </a:r>
            <a:r>
              <a:rPr kumimoji="1" lang="zh-CN" altLang="en-US" sz="2000" b="1" dirty="0">
                <a:solidFill>
                  <a:srgbClr val="FF3399"/>
                </a:solidFill>
                <a:latin typeface="+mj-ea"/>
                <a:ea typeface="+mj-ea"/>
              </a:rPr>
              <a:t>接市电才能工作，</a:t>
            </a:r>
            <a:r>
              <a:rPr kumimoji="1" lang="zh-CN" altLang="en-US" sz="2000" b="1" dirty="0" smtClean="0">
                <a:solidFill>
                  <a:srgbClr val="FF3399"/>
                </a:solidFill>
                <a:latin typeface="+mj-ea"/>
                <a:ea typeface="+mj-ea"/>
              </a:rPr>
              <a:t>因此在电子</a:t>
            </a:r>
            <a:r>
              <a:rPr kumimoji="1" lang="zh-CN" altLang="en-US" sz="2000" b="1" dirty="0">
                <a:solidFill>
                  <a:srgbClr val="FF3399"/>
                </a:solidFill>
                <a:latin typeface="+mj-ea"/>
                <a:ea typeface="+mj-ea"/>
              </a:rPr>
              <a:t>实习过程中</a:t>
            </a:r>
            <a:r>
              <a:rPr kumimoji="1" lang="zh-CN" altLang="en-US" sz="2000" b="1" dirty="0">
                <a:solidFill>
                  <a:srgbClr val="0000FF"/>
                </a:solidFill>
                <a:latin typeface="+mj-ea"/>
                <a:ea typeface="+mj-ea"/>
              </a:rPr>
              <a:t>首要</a:t>
            </a:r>
            <a:r>
              <a:rPr kumimoji="1" lang="zh-CN" altLang="en-US" sz="2000" b="1" dirty="0" smtClean="0">
                <a:solidFill>
                  <a:srgbClr val="0000FF"/>
                </a:solidFill>
                <a:latin typeface="+mj-ea"/>
                <a:ea typeface="+mj-ea"/>
              </a:rPr>
              <a:t>关注</a:t>
            </a:r>
            <a:r>
              <a:rPr kumimoji="1" lang="zh-CN" altLang="en-US" sz="2000" b="1" dirty="0" smtClean="0">
                <a:solidFill>
                  <a:srgbClr val="FF3399"/>
                </a:solidFill>
                <a:latin typeface="+mj-ea"/>
                <a:ea typeface="+mj-ea"/>
              </a:rPr>
              <a:t>的是</a:t>
            </a:r>
            <a:r>
              <a:rPr kumimoji="1" lang="zh-CN" altLang="en-US" sz="2800" b="1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用电安全</a:t>
            </a:r>
            <a:endParaRPr kumimoji="1" lang="zh-CN" altLang="en-US" sz="2000" b="1" dirty="0">
              <a:solidFill>
                <a:srgbClr val="FF3399"/>
              </a:solidFill>
              <a:latin typeface="+mj-ea"/>
              <a:ea typeface="+mj-ea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028384" y="47526"/>
            <a:ext cx="12241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警钟长鸣</a:t>
            </a:r>
            <a:endParaRPr lang="zh-CN" altLang="en-US" sz="32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028384" y="5808166"/>
            <a:ext cx="12241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警钟长鸣</a:t>
            </a:r>
            <a:endParaRPr lang="zh-CN" altLang="en-US" sz="32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0"/>
            <a:ext cx="12241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警钟长鸣</a:t>
            </a:r>
            <a:endParaRPr lang="zh-CN" altLang="en-US" sz="32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5768060"/>
            <a:ext cx="12241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警钟长鸣</a:t>
            </a:r>
            <a:endParaRPr lang="zh-CN" altLang="en-US" sz="32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9552" y="1340768"/>
            <a:ext cx="8064896" cy="10826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800" b="1" dirty="0" smtClean="0">
                <a:solidFill>
                  <a:srgbClr val="0000FF"/>
                </a:solidFill>
                <a:latin typeface="+mj-ea"/>
                <a:ea typeface="+mj-ea"/>
              </a:rPr>
              <a:t>人身安全主要是防止：</a:t>
            </a:r>
            <a:r>
              <a:rPr lang="zh-CN" altLang="en-US" sz="2800" b="1" dirty="0" smtClean="0">
                <a:solidFill>
                  <a:srgbClr val="FF3399"/>
                </a:solidFill>
                <a:latin typeface="+mj-ea"/>
                <a:ea typeface="+mj-ea"/>
              </a:rPr>
              <a:t>触电事故、机械损伤、烫伤等伤及人身安全的事故发生</a:t>
            </a:r>
            <a:endParaRPr lang="zh-CN" altLang="en-US" sz="2800" b="1" dirty="0">
              <a:solidFill>
                <a:srgbClr val="FF3399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  <p:transition spd="med">
    <p:strips dir="ld"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530" name="Text Box 2"/>
          <p:cNvSpPr txBox="1">
            <a:spLocks noChangeArrowheads="1"/>
          </p:cNvSpPr>
          <p:nvPr/>
        </p:nvSpPr>
        <p:spPr bwMode="auto">
          <a:xfrm>
            <a:off x="468313" y="1196752"/>
            <a:ext cx="8367712" cy="485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50000"/>
              </a:spcBef>
            </a:pPr>
            <a:r>
              <a:rPr kumimoji="1" lang="en-US" altLang="zh-CN" sz="2800" b="1" dirty="0" smtClean="0">
                <a:solidFill>
                  <a:srgbClr val="0000FF"/>
                </a:solidFill>
                <a:latin typeface="+mj-ea"/>
                <a:ea typeface="+mj-ea"/>
              </a:rPr>
              <a:t>2</a:t>
            </a:r>
            <a:r>
              <a:rPr kumimoji="1" lang="zh-CN" altLang="en-US" sz="2800" b="1" dirty="0" smtClean="0">
                <a:solidFill>
                  <a:srgbClr val="0000FF"/>
                </a:solidFill>
                <a:latin typeface="+mj-ea"/>
                <a:ea typeface="+mj-ea"/>
              </a:rPr>
              <a:t>．防止机械</a:t>
            </a:r>
            <a:r>
              <a:rPr kumimoji="1" lang="zh-CN" altLang="en-US" sz="2800" b="1" dirty="0">
                <a:solidFill>
                  <a:srgbClr val="0000FF"/>
                </a:solidFill>
                <a:latin typeface="+mj-ea"/>
                <a:ea typeface="+mj-ea"/>
              </a:rPr>
              <a:t>损伤 </a:t>
            </a:r>
            <a:endParaRPr kumimoji="1" lang="zh-CN" altLang="en-US" sz="2800" b="1" dirty="0">
              <a:solidFill>
                <a:srgbClr val="0000FF"/>
              </a:solidFill>
              <a:latin typeface="+mj-ea"/>
              <a:ea typeface="+mj-ea"/>
            </a:endParaRPr>
          </a:p>
          <a:p>
            <a:pPr eaLnBrk="1" hangingPunct="1">
              <a:lnSpc>
                <a:spcPct val="140000"/>
              </a:lnSpc>
              <a:spcBef>
                <a:spcPct val="15000"/>
              </a:spcBef>
            </a:pPr>
            <a:r>
              <a:rPr kumimoji="1" lang="zh-CN" altLang="en-US" sz="2400" b="1" dirty="0">
                <a:latin typeface="+mj-ea"/>
                <a:ea typeface="+mj-ea"/>
              </a:rPr>
              <a:t>　</a:t>
            </a:r>
            <a:r>
              <a:rPr kumimoji="1" lang="zh-CN" altLang="en-US" sz="2400" b="1" dirty="0" smtClean="0">
                <a:latin typeface="+mj-ea"/>
                <a:ea typeface="+mj-ea"/>
              </a:rPr>
              <a:t> </a:t>
            </a:r>
            <a:r>
              <a:rPr kumimoji="1" lang="zh-CN" altLang="en-US" sz="2200" b="1" dirty="0" smtClean="0">
                <a:solidFill>
                  <a:srgbClr val="FF3399"/>
                </a:solidFill>
                <a:latin typeface="+mj-ea"/>
                <a:ea typeface="+mj-ea"/>
              </a:rPr>
              <a:t>电子</a:t>
            </a:r>
            <a:r>
              <a:rPr kumimoji="1" lang="zh-CN" altLang="en-US" sz="2200" b="1" dirty="0">
                <a:solidFill>
                  <a:srgbClr val="FF3399"/>
                </a:solidFill>
                <a:latin typeface="+mj-ea"/>
                <a:ea typeface="+mj-ea"/>
              </a:rPr>
              <a:t>装接工作中机械损伤比在机械加工中要少得多，但是如果放松警惕、违犯安全规程仍然存在一定</a:t>
            </a:r>
            <a:r>
              <a:rPr kumimoji="1" lang="zh-CN" altLang="en-US" sz="2200" b="1" dirty="0" smtClean="0">
                <a:solidFill>
                  <a:srgbClr val="FF3399"/>
                </a:solidFill>
                <a:latin typeface="+mj-ea"/>
                <a:ea typeface="+mj-ea"/>
              </a:rPr>
              <a:t>危险</a:t>
            </a:r>
            <a:endParaRPr kumimoji="1" lang="zh-CN" altLang="en-US" sz="2200" b="1" dirty="0">
              <a:solidFill>
                <a:srgbClr val="FF3399"/>
              </a:solidFill>
              <a:latin typeface="+mj-ea"/>
              <a:ea typeface="+mj-ea"/>
            </a:endParaRPr>
          </a:p>
          <a:p>
            <a:pPr marL="342900" indent="-342900" eaLnBrk="1" hangingPunct="1">
              <a:lnSpc>
                <a:spcPct val="140000"/>
              </a:lnSpc>
              <a:spcBef>
                <a:spcPct val="15000"/>
              </a:spcBef>
              <a:buFont typeface="Arial" panose="020B0604020202020204" pitchFamily="34" charset="0"/>
              <a:buChar char="•"/>
            </a:pPr>
            <a:r>
              <a:rPr kumimoji="1" lang="zh-CN" altLang="en-US" sz="2200" b="1" dirty="0" smtClean="0">
                <a:solidFill>
                  <a:srgbClr val="0000FF"/>
                </a:solidFill>
                <a:latin typeface="+mj-ea"/>
                <a:ea typeface="+mj-ea"/>
              </a:rPr>
              <a:t>如</a:t>
            </a:r>
            <a:r>
              <a:rPr kumimoji="1" lang="zh-CN" altLang="en-US" sz="2200" b="1" dirty="0">
                <a:solidFill>
                  <a:srgbClr val="0000FF"/>
                </a:solidFill>
                <a:latin typeface="+mj-ea"/>
                <a:ea typeface="+mj-ea"/>
              </a:rPr>
              <a:t>，</a:t>
            </a:r>
            <a:r>
              <a:rPr kumimoji="1" lang="zh-CN" altLang="en-US" sz="2200" b="1" dirty="0" smtClean="0">
                <a:solidFill>
                  <a:srgbClr val="FF3399"/>
                </a:solidFill>
                <a:latin typeface="+mj-ea"/>
                <a:ea typeface="+mj-ea"/>
              </a:rPr>
              <a:t>戴</a:t>
            </a:r>
            <a:r>
              <a:rPr kumimoji="1" lang="zh-CN" altLang="en-US" sz="2200" b="1" dirty="0">
                <a:solidFill>
                  <a:srgbClr val="FF3399"/>
                </a:solidFill>
                <a:latin typeface="+mj-ea"/>
                <a:ea typeface="+mj-ea"/>
              </a:rPr>
              <a:t>手套</a:t>
            </a:r>
            <a:r>
              <a:rPr kumimoji="1" lang="zh-CN" altLang="en-US" sz="2200" b="1" dirty="0">
                <a:solidFill>
                  <a:srgbClr val="0000FF"/>
                </a:solidFill>
                <a:latin typeface="+mj-ea"/>
                <a:ea typeface="+mj-ea"/>
              </a:rPr>
              <a:t>或者</a:t>
            </a:r>
            <a:r>
              <a:rPr kumimoji="1" lang="zh-CN" altLang="en-US" sz="2200" b="1" dirty="0">
                <a:solidFill>
                  <a:srgbClr val="FF3399"/>
                </a:solidFill>
                <a:latin typeface="+mj-ea"/>
                <a:ea typeface="+mj-ea"/>
              </a:rPr>
              <a:t>披散长发</a:t>
            </a:r>
            <a:r>
              <a:rPr kumimoji="1" lang="zh-CN" altLang="en-US" sz="2200" b="1" dirty="0">
                <a:solidFill>
                  <a:srgbClr val="0000FF"/>
                </a:solidFill>
                <a:latin typeface="+mj-ea"/>
                <a:ea typeface="+mj-ea"/>
              </a:rPr>
              <a:t>操作钻床是违犯安全规程的，实践中曾发生手臂和头发被高速旋转的钻具</a:t>
            </a:r>
            <a:r>
              <a:rPr kumimoji="1" lang="zh-CN" altLang="en-US" sz="2200" b="1" dirty="0" smtClean="0">
                <a:solidFill>
                  <a:srgbClr val="0000FF"/>
                </a:solidFill>
                <a:latin typeface="+mj-ea"/>
                <a:ea typeface="+mj-ea"/>
              </a:rPr>
              <a:t>卷入，造成</a:t>
            </a:r>
            <a:r>
              <a:rPr kumimoji="1" lang="zh-CN" altLang="en-US" sz="2200" b="1" dirty="0">
                <a:solidFill>
                  <a:srgbClr val="0000FF"/>
                </a:solidFill>
                <a:latin typeface="+mj-ea"/>
                <a:ea typeface="+mj-ea"/>
              </a:rPr>
              <a:t>严重伤害的</a:t>
            </a:r>
            <a:r>
              <a:rPr kumimoji="1" lang="zh-CN" altLang="en-US" sz="2200" b="1" dirty="0" smtClean="0">
                <a:solidFill>
                  <a:srgbClr val="0000FF"/>
                </a:solidFill>
                <a:latin typeface="+mj-ea"/>
                <a:ea typeface="+mj-ea"/>
              </a:rPr>
              <a:t>事故</a:t>
            </a:r>
            <a:endParaRPr kumimoji="1" lang="zh-CN" altLang="en-US" sz="2200" b="1" dirty="0">
              <a:solidFill>
                <a:srgbClr val="0000FF"/>
              </a:solidFill>
              <a:latin typeface="+mj-ea"/>
              <a:ea typeface="+mj-ea"/>
            </a:endParaRPr>
          </a:p>
          <a:p>
            <a:pPr marL="342900" indent="-342900" eaLnBrk="1" hangingPunct="1">
              <a:lnSpc>
                <a:spcPct val="140000"/>
              </a:lnSpc>
              <a:spcBef>
                <a:spcPct val="15000"/>
              </a:spcBef>
              <a:buFont typeface="Arial" panose="020B0604020202020204" pitchFamily="34" charset="0"/>
              <a:buChar char="•"/>
            </a:pPr>
            <a:r>
              <a:rPr kumimoji="1" lang="zh-CN" altLang="en-US" sz="2200" b="1" dirty="0" smtClean="0">
                <a:solidFill>
                  <a:srgbClr val="FF3399"/>
                </a:solidFill>
                <a:latin typeface="+mj-ea"/>
                <a:ea typeface="+mj-ea"/>
              </a:rPr>
              <a:t>再</a:t>
            </a:r>
            <a:r>
              <a:rPr kumimoji="1" lang="zh-CN" altLang="en-US" sz="2200" b="1" dirty="0">
                <a:solidFill>
                  <a:srgbClr val="FF3399"/>
                </a:solidFill>
                <a:latin typeface="+mj-ea"/>
                <a:ea typeface="+mj-ea"/>
              </a:rPr>
              <a:t>如，使用</a:t>
            </a:r>
            <a:r>
              <a:rPr kumimoji="1" lang="zh-CN" altLang="en-US" sz="2200" b="1" dirty="0">
                <a:solidFill>
                  <a:srgbClr val="0000FF"/>
                </a:solidFill>
                <a:latin typeface="+mj-ea"/>
                <a:ea typeface="+mj-ea"/>
              </a:rPr>
              <a:t>螺丝刀</a:t>
            </a:r>
            <a:r>
              <a:rPr kumimoji="1" lang="zh-CN" altLang="en-US" sz="2200" b="1" dirty="0">
                <a:solidFill>
                  <a:srgbClr val="FF3399"/>
                </a:solidFill>
                <a:latin typeface="+mj-ea"/>
                <a:ea typeface="+mj-ea"/>
              </a:rPr>
              <a:t>紧固螺钉可能打滑伤及自己的</a:t>
            </a:r>
            <a:r>
              <a:rPr kumimoji="1" lang="zh-CN" altLang="en-US" sz="2200" b="1" dirty="0" smtClean="0">
                <a:solidFill>
                  <a:srgbClr val="FF3399"/>
                </a:solidFill>
                <a:latin typeface="+mj-ea"/>
                <a:ea typeface="+mj-ea"/>
              </a:rPr>
              <a:t>手</a:t>
            </a:r>
            <a:endParaRPr kumimoji="1" lang="zh-CN" altLang="en-US" sz="2200" b="1" dirty="0">
              <a:solidFill>
                <a:srgbClr val="FF3399"/>
              </a:solidFill>
              <a:latin typeface="+mj-ea"/>
              <a:ea typeface="+mj-ea"/>
            </a:endParaRPr>
          </a:p>
          <a:p>
            <a:pPr marL="342900" indent="-342900" eaLnBrk="1" hangingPunct="1">
              <a:lnSpc>
                <a:spcPct val="140000"/>
              </a:lnSpc>
              <a:spcBef>
                <a:spcPct val="15000"/>
              </a:spcBef>
              <a:buFont typeface="Arial" panose="020B0604020202020204" pitchFamily="34" charset="0"/>
              <a:buChar char="•"/>
            </a:pPr>
            <a:r>
              <a:rPr kumimoji="1" lang="zh-CN" altLang="en-US" sz="2200" b="1" dirty="0" smtClean="0">
                <a:solidFill>
                  <a:srgbClr val="0000FF"/>
                </a:solidFill>
                <a:latin typeface="+mj-ea"/>
                <a:ea typeface="+mj-ea"/>
              </a:rPr>
              <a:t>剪断</a:t>
            </a:r>
            <a:r>
              <a:rPr kumimoji="1" lang="zh-CN" altLang="en-US" sz="2200" b="1" dirty="0">
                <a:solidFill>
                  <a:srgbClr val="0000FF"/>
                </a:solidFill>
                <a:latin typeface="+mj-ea"/>
                <a:ea typeface="+mj-ea"/>
              </a:rPr>
              <a:t>印制板上元件引线时，</a:t>
            </a:r>
            <a:r>
              <a:rPr kumimoji="1" lang="zh-CN" altLang="en-US" sz="2200" b="1" dirty="0">
                <a:solidFill>
                  <a:srgbClr val="FF3399"/>
                </a:solidFill>
                <a:latin typeface="+mj-ea"/>
                <a:ea typeface="+mj-ea"/>
              </a:rPr>
              <a:t>线段</a:t>
            </a:r>
            <a:r>
              <a:rPr kumimoji="1" lang="zh-CN" altLang="en-US" sz="2200" b="1" dirty="0">
                <a:solidFill>
                  <a:srgbClr val="0000FF"/>
                </a:solidFill>
                <a:latin typeface="+mj-ea"/>
                <a:ea typeface="+mj-ea"/>
              </a:rPr>
              <a:t>飞射打伤眼睛等事故都曾</a:t>
            </a:r>
            <a:r>
              <a:rPr kumimoji="1" lang="zh-CN" altLang="en-US" sz="2200" b="1" dirty="0" smtClean="0">
                <a:solidFill>
                  <a:srgbClr val="0000FF"/>
                </a:solidFill>
                <a:latin typeface="+mj-ea"/>
                <a:ea typeface="+mj-ea"/>
              </a:rPr>
              <a:t>发生</a:t>
            </a:r>
            <a:endParaRPr kumimoji="1" lang="zh-CN" altLang="en-US" sz="2200" b="1" dirty="0">
              <a:solidFill>
                <a:srgbClr val="0000FF"/>
              </a:solidFill>
              <a:latin typeface="+mj-ea"/>
              <a:ea typeface="+mj-ea"/>
            </a:endParaRPr>
          </a:p>
          <a:p>
            <a:pPr marL="342900" indent="-342900" eaLnBrk="1" hangingPunct="1">
              <a:lnSpc>
                <a:spcPct val="140000"/>
              </a:lnSpc>
              <a:spcBef>
                <a:spcPct val="15000"/>
              </a:spcBef>
              <a:buFont typeface="Arial" panose="020B0604020202020204" pitchFamily="34" charset="0"/>
              <a:buChar char="•"/>
            </a:pPr>
            <a:endParaRPr kumimoji="1" lang="en-US" altLang="zh-CN" sz="1000" b="1" dirty="0" smtClean="0">
              <a:solidFill>
                <a:srgbClr val="FF3399"/>
              </a:solidFill>
              <a:latin typeface="+mj-ea"/>
              <a:ea typeface="+mj-ea"/>
            </a:endParaRPr>
          </a:p>
          <a:p>
            <a:pPr marL="342900" indent="-342900" eaLnBrk="1" hangingPunct="1">
              <a:lnSpc>
                <a:spcPct val="140000"/>
              </a:lnSpc>
              <a:spcBef>
                <a:spcPct val="15000"/>
              </a:spcBef>
              <a:buFont typeface="Arial" panose="020B0604020202020204" pitchFamily="34" charset="0"/>
              <a:buChar char="•"/>
            </a:pPr>
            <a:r>
              <a:rPr kumimoji="1" lang="zh-CN" altLang="en-US" sz="2200" b="1" dirty="0" smtClean="0">
                <a:solidFill>
                  <a:srgbClr val="FF3399"/>
                </a:solidFill>
                <a:latin typeface="+mj-ea"/>
                <a:ea typeface="+mj-ea"/>
              </a:rPr>
              <a:t>只要</a:t>
            </a:r>
            <a:r>
              <a:rPr kumimoji="1" lang="zh-CN" altLang="en-US" sz="2200" b="1" dirty="0">
                <a:solidFill>
                  <a:srgbClr val="FF3399"/>
                </a:solidFill>
                <a:latin typeface="+mj-ea"/>
                <a:ea typeface="+mj-ea"/>
              </a:rPr>
              <a:t>严格遵守</a:t>
            </a:r>
            <a:r>
              <a:rPr kumimoji="1" lang="zh-CN" altLang="en-US" sz="2200" b="1" dirty="0">
                <a:solidFill>
                  <a:srgbClr val="0000FF"/>
                </a:solidFill>
                <a:latin typeface="+mj-ea"/>
                <a:ea typeface="+mj-ea"/>
              </a:rPr>
              <a:t>安全制度</a:t>
            </a:r>
            <a:r>
              <a:rPr kumimoji="1" lang="zh-CN" altLang="en-US" sz="2200" b="1" dirty="0">
                <a:solidFill>
                  <a:srgbClr val="FF3399"/>
                </a:solidFill>
                <a:latin typeface="+mj-ea"/>
                <a:ea typeface="+mj-ea"/>
              </a:rPr>
              <a:t>和</a:t>
            </a:r>
            <a:r>
              <a:rPr kumimoji="1" lang="zh-CN" altLang="en-US" sz="2200" b="1" dirty="0">
                <a:solidFill>
                  <a:srgbClr val="0000FF"/>
                </a:solidFill>
                <a:latin typeface="+mj-ea"/>
                <a:ea typeface="+mj-ea"/>
              </a:rPr>
              <a:t>操作规程</a:t>
            </a:r>
            <a:r>
              <a:rPr kumimoji="1" lang="zh-CN" altLang="en-US" sz="2200" b="1" dirty="0">
                <a:solidFill>
                  <a:srgbClr val="FF3399"/>
                </a:solidFill>
                <a:latin typeface="+mj-ea"/>
                <a:ea typeface="+mj-ea"/>
              </a:rPr>
              <a:t>，树立牢固的</a:t>
            </a:r>
            <a:r>
              <a:rPr kumimoji="1" lang="zh-CN" altLang="en-US" sz="2200" b="1" dirty="0">
                <a:solidFill>
                  <a:srgbClr val="0000FF"/>
                </a:solidFill>
                <a:latin typeface="+mj-ea"/>
                <a:ea typeface="+mj-ea"/>
              </a:rPr>
              <a:t>安全保护意识</a:t>
            </a:r>
            <a:r>
              <a:rPr kumimoji="1" lang="zh-CN" altLang="en-US" sz="2200" b="1" dirty="0" smtClean="0">
                <a:solidFill>
                  <a:srgbClr val="FF3399"/>
                </a:solidFill>
                <a:latin typeface="+mj-ea"/>
                <a:ea typeface="+mj-ea"/>
              </a:rPr>
              <a:t>，这些</a:t>
            </a:r>
            <a:r>
              <a:rPr kumimoji="1" lang="zh-CN" altLang="en-US" sz="2200" b="1" dirty="0">
                <a:solidFill>
                  <a:srgbClr val="FF3399"/>
                </a:solidFill>
                <a:latin typeface="+mj-ea"/>
                <a:ea typeface="+mj-ea"/>
              </a:rPr>
              <a:t>事故是可以完全避免</a:t>
            </a:r>
            <a:r>
              <a:rPr kumimoji="1" lang="zh-CN" altLang="en-US" sz="2200" b="1" dirty="0" smtClean="0">
                <a:solidFill>
                  <a:srgbClr val="FF3399"/>
                </a:solidFill>
                <a:latin typeface="+mj-ea"/>
                <a:ea typeface="+mj-ea"/>
              </a:rPr>
              <a:t>的</a:t>
            </a:r>
            <a:endParaRPr kumimoji="1" lang="zh-CN" altLang="en-US" sz="2200" b="1" dirty="0">
              <a:solidFill>
                <a:srgbClr val="FF3399"/>
              </a:solidFill>
              <a:latin typeface="+mj-ea"/>
              <a:ea typeface="+mj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028384" y="47526"/>
            <a:ext cx="12241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警钟长鸣</a:t>
            </a:r>
            <a:endParaRPr lang="zh-CN" altLang="en-US" sz="32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028384" y="5808166"/>
            <a:ext cx="12241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警钟长鸣</a:t>
            </a:r>
            <a:endParaRPr lang="zh-CN" altLang="en-US" sz="32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-36512" y="0"/>
            <a:ext cx="12241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警钟长鸣</a:t>
            </a:r>
            <a:endParaRPr lang="zh-CN" altLang="en-US" sz="32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-36512" y="5768060"/>
            <a:ext cx="12241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警钟长鸣</a:t>
            </a:r>
            <a:endParaRPr lang="zh-CN" altLang="en-US" sz="32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10" name="Text Box 2"/>
          <p:cNvSpPr txBox="1">
            <a:spLocks noChangeArrowheads="1"/>
          </p:cNvSpPr>
          <p:nvPr/>
        </p:nvSpPr>
        <p:spPr bwMode="auto">
          <a:xfrm>
            <a:off x="2195736" y="188640"/>
            <a:ext cx="4094480" cy="76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4400" b="1" dirty="0" smtClean="0">
                <a:solidFill>
                  <a:srgbClr val="FF0000"/>
                </a:solidFill>
                <a:latin typeface="+mj-ea"/>
                <a:ea typeface="+mj-ea"/>
              </a:rPr>
              <a:t>人身安全</a:t>
            </a:r>
            <a:r>
              <a:rPr lang="zh-CN" altLang="en-US" sz="4400" b="1" dirty="0" smtClean="0">
                <a:solidFill>
                  <a:srgbClr val="0000FF"/>
                </a:solidFill>
                <a:latin typeface="+mj-ea"/>
                <a:ea typeface="+mj-ea"/>
              </a:rPr>
              <a:t>最</a:t>
            </a:r>
            <a:r>
              <a:rPr lang="zh-CN" altLang="en-US" sz="4400" b="1" dirty="0" smtClean="0">
                <a:solidFill>
                  <a:srgbClr val="FF0000"/>
                </a:solidFill>
                <a:latin typeface="+mj-ea"/>
                <a:ea typeface="+mj-ea"/>
              </a:rPr>
              <a:t>重要</a:t>
            </a:r>
            <a:endParaRPr kumimoji="1" lang="zh-CN" altLang="en-US" sz="4400" b="1" dirty="0">
              <a:solidFill>
                <a:srgbClr val="FF0000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  <p:transition spd="med">
    <p:strips dir="ld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ext Box 2"/>
          <p:cNvSpPr txBox="1">
            <a:spLocks noChangeArrowheads="1"/>
          </p:cNvSpPr>
          <p:nvPr/>
        </p:nvSpPr>
        <p:spPr bwMode="auto">
          <a:xfrm>
            <a:off x="437745" y="1299996"/>
            <a:ext cx="8075612" cy="47828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50000"/>
              </a:spcBef>
            </a:pPr>
            <a:r>
              <a:rPr kumimoji="1" lang="en-US" altLang="zh-CN" sz="2800" b="1" dirty="0" smtClean="0">
                <a:solidFill>
                  <a:srgbClr val="0000FF"/>
                </a:solidFill>
                <a:latin typeface="+mj-ea"/>
                <a:ea typeface="+mj-ea"/>
              </a:rPr>
              <a:t>3</a:t>
            </a:r>
            <a:r>
              <a:rPr kumimoji="1" lang="zh-CN" altLang="en-US" sz="2800" b="1" dirty="0">
                <a:solidFill>
                  <a:srgbClr val="0000FF"/>
                </a:solidFill>
                <a:latin typeface="+mj-ea"/>
                <a:ea typeface="+mj-ea"/>
              </a:rPr>
              <a:t>．防止烫伤 </a:t>
            </a:r>
            <a:endParaRPr kumimoji="1" lang="zh-CN" altLang="en-US" sz="2800" b="1" dirty="0">
              <a:solidFill>
                <a:srgbClr val="0000FF"/>
              </a:solidFill>
              <a:latin typeface="+mj-ea"/>
              <a:ea typeface="+mj-ea"/>
            </a:endParaRPr>
          </a:p>
          <a:p>
            <a:pPr algn="just" eaLnBrk="1" hangingPunct="1">
              <a:lnSpc>
                <a:spcPct val="130000"/>
              </a:lnSpc>
              <a:spcBef>
                <a:spcPct val="50000"/>
              </a:spcBef>
            </a:pPr>
            <a:r>
              <a:rPr kumimoji="1" lang="zh-CN" altLang="en-US" sz="2400" b="1" dirty="0">
                <a:latin typeface="+mj-ea"/>
                <a:ea typeface="+mj-ea"/>
              </a:rPr>
              <a:t> </a:t>
            </a:r>
            <a:r>
              <a:rPr kumimoji="1" lang="zh-CN" altLang="en-US" sz="2400" b="1" dirty="0" smtClean="0">
                <a:latin typeface="+mj-ea"/>
                <a:ea typeface="+mj-ea"/>
              </a:rPr>
              <a:t>  </a:t>
            </a:r>
            <a:r>
              <a:rPr kumimoji="1" lang="zh-CN" altLang="en-US" sz="2000" b="1" dirty="0" smtClean="0">
                <a:solidFill>
                  <a:srgbClr val="0000FF"/>
                </a:solidFill>
                <a:latin typeface="+mj-ea"/>
                <a:ea typeface="+mj-ea"/>
              </a:rPr>
              <a:t>烫伤</a:t>
            </a:r>
            <a:r>
              <a:rPr kumimoji="1" lang="zh-CN" altLang="en-US" sz="2000" b="1" dirty="0">
                <a:solidFill>
                  <a:srgbClr val="FF3399"/>
                </a:solidFill>
                <a:latin typeface="+mj-ea"/>
                <a:ea typeface="+mj-ea"/>
              </a:rPr>
              <a:t>在电子装接工作中是</a:t>
            </a:r>
            <a:r>
              <a:rPr kumimoji="1" lang="zh-CN" altLang="en-US" sz="2000" b="1" dirty="0">
                <a:solidFill>
                  <a:srgbClr val="0000FF"/>
                </a:solidFill>
                <a:latin typeface="+mj-ea"/>
                <a:ea typeface="+mj-ea"/>
              </a:rPr>
              <a:t>频繁发生</a:t>
            </a:r>
            <a:r>
              <a:rPr kumimoji="1" lang="zh-CN" altLang="en-US" sz="2000" b="1" dirty="0">
                <a:solidFill>
                  <a:srgbClr val="FF3399"/>
                </a:solidFill>
                <a:latin typeface="+mj-ea"/>
                <a:ea typeface="+mj-ea"/>
              </a:rPr>
              <a:t>的一种安全事故</a:t>
            </a:r>
            <a:r>
              <a:rPr kumimoji="1" lang="zh-CN" altLang="en-US" sz="2000" b="1" dirty="0" smtClean="0">
                <a:solidFill>
                  <a:srgbClr val="FF3399"/>
                </a:solidFill>
                <a:latin typeface="+mj-ea"/>
                <a:ea typeface="+mj-ea"/>
              </a:rPr>
              <a:t>，一般</a:t>
            </a:r>
            <a:r>
              <a:rPr kumimoji="1" lang="zh-CN" altLang="en-US" sz="2000" b="1" dirty="0">
                <a:solidFill>
                  <a:srgbClr val="FF3399"/>
                </a:solidFill>
                <a:latin typeface="+mj-ea"/>
                <a:ea typeface="+mj-ea"/>
              </a:rPr>
              <a:t>不会造成严重后果，但也会给操作者造成伤害。只要</a:t>
            </a:r>
            <a:r>
              <a:rPr kumimoji="1" lang="zh-CN" altLang="en-US" sz="2000" b="1" dirty="0">
                <a:solidFill>
                  <a:srgbClr val="0000FF"/>
                </a:solidFill>
                <a:latin typeface="+mj-ea"/>
                <a:ea typeface="+mj-ea"/>
              </a:rPr>
              <a:t>注意操作安全，烫伤完全可以避免</a:t>
            </a:r>
            <a:r>
              <a:rPr kumimoji="1" lang="zh-CN" altLang="en-US" sz="2000" b="1" dirty="0">
                <a:solidFill>
                  <a:srgbClr val="FF3399"/>
                </a:solidFill>
                <a:latin typeface="+mj-ea"/>
                <a:ea typeface="+mj-ea"/>
              </a:rPr>
              <a:t>。造成烫伤的原因及防止措施如下</a:t>
            </a:r>
            <a:r>
              <a:rPr kumimoji="1" lang="zh-CN" altLang="en-US" sz="2000" b="1" dirty="0" smtClean="0">
                <a:solidFill>
                  <a:srgbClr val="FF3399"/>
                </a:solidFill>
                <a:latin typeface="+mj-ea"/>
                <a:ea typeface="+mj-ea"/>
              </a:rPr>
              <a:t>：</a:t>
            </a:r>
            <a:endParaRPr kumimoji="1" lang="en-US" altLang="zh-CN" sz="2000" b="1" dirty="0" smtClean="0">
              <a:solidFill>
                <a:srgbClr val="FF3399"/>
              </a:solidFill>
              <a:latin typeface="+mj-ea"/>
              <a:ea typeface="+mj-ea"/>
            </a:endParaRPr>
          </a:p>
          <a:p>
            <a:pPr algn="just" eaLnBrk="1" hangingPunct="1">
              <a:lnSpc>
                <a:spcPct val="130000"/>
              </a:lnSpc>
              <a:spcBef>
                <a:spcPct val="50000"/>
              </a:spcBef>
            </a:pPr>
            <a:r>
              <a:rPr kumimoji="1" lang="en-US" altLang="zh-CN" sz="2400" b="1" dirty="0">
                <a:solidFill>
                  <a:srgbClr val="FF3300"/>
                </a:solidFill>
                <a:latin typeface="+mj-ea"/>
                <a:ea typeface="+mj-ea"/>
              </a:rPr>
              <a:t>① </a:t>
            </a:r>
            <a:r>
              <a:rPr kumimoji="1" lang="zh-CN" altLang="en-US" sz="2400" b="1" dirty="0">
                <a:solidFill>
                  <a:srgbClr val="FF3300"/>
                </a:solidFill>
                <a:latin typeface="+mj-ea"/>
                <a:ea typeface="+mj-ea"/>
              </a:rPr>
              <a:t>电烙铁和电热风</a:t>
            </a:r>
            <a:r>
              <a:rPr kumimoji="1" lang="zh-CN" altLang="en-US" sz="2400" b="1" dirty="0" smtClean="0">
                <a:solidFill>
                  <a:srgbClr val="FF3300"/>
                </a:solidFill>
                <a:latin typeface="+mj-ea"/>
                <a:ea typeface="+mj-ea"/>
              </a:rPr>
              <a:t>枪烫伤：</a:t>
            </a:r>
            <a:r>
              <a:rPr kumimoji="1" lang="zh-CN" altLang="en-US" sz="2000" b="1" dirty="0" smtClean="0">
                <a:solidFill>
                  <a:srgbClr val="0000FF"/>
                </a:solidFill>
                <a:latin typeface="+mj-ea"/>
                <a:ea typeface="+mj-ea"/>
              </a:rPr>
              <a:t>烙铁头</a:t>
            </a:r>
            <a:r>
              <a:rPr kumimoji="1" lang="zh-CN" altLang="en-US" sz="2000" b="1" dirty="0">
                <a:solidFill>
                  <a:srgbClr val="FF3300"/>
                </a:solidFill>
                <a:latin typeface="+mj-ea"/>
                <a:ea typeface="+mj-ea"/>
              </a:rPr>
              <a:t>表面温度可达</a:t>
            </a:r>
            <a:r>
              <a:rPr kumimoji="1" lang="en-US" altLang="zh-CN" sz="2000" b="1" dirty="0">
                <a:solidFill>
                  <a:srgbClr val="FF3300"/>
                </a:solidFill>
                <a:latin typeface="+mj-ea"/>
                <a:ea typeface="+mj-ea"/>
              </a:rPr>
              <a:t>400</a:t>
            </a:r>
            <a:r>
              <a:rPr kumimoji="1" lang="zh-CN" altLang="en-US" sz="2000" b="1" dirty="0">
                <a:solidFill>
                  <a:srgbClr val="FF3300"/>
                </a:solidFill>
                <a:latin typeface="+mj-ea"/>
                <a:ea typeface="+mj-ea"/>
              </a:rPr>
              <a:t>～</a:t>
            </a:r>
            <a:r>
              <a:rPr kumimoji="1" lang="en-US" altLang="zh-CN" sz="2000" b="1" dirty="0">
                <a:solidFill>
                  <a:srgbClr val="FF3300"/>
                </a:solidFill>
                <a:latin typeface="+mj-ea"/>
                <a:ea typeface="+mj-ea"/>
              </a:rPr>
              <a:t>500℃</a:t>
            </a:r>
            <a:r>
              <a:rPr kumimoji="1" lang="zh-CN" altLang="en-US" sz="2000" b="1" dirty="0">
                <a:solidFill>
                  <a:srgbClr val="FF3300"/>
                </a:solidFill>
                <a:latin typeface="+mj-ea"/>
                <a:ea typeface="+mj-ea"/>
              </a:rPr>
              <a:t>，</a:t>
            </a:r>
            <a:r>
              <a:rPr kumimoji="1" lang="zh-CN" altLang="en-US" sz="2000" b="1" dirty="0">
                <a:solidFill>
                  <a:srgbClr val="0000FF"/>
                </a:solidFill>
                <a:latin typeface="+mj-ea"/>
                <a:ea typeface="+mj-ea"/>
              </a:rPr>
              <a:t>而人体所能耐受的</a:t>
            </a:r>
            <a:r>
              <a:rPr kumimoji="1" lang="zh-CN" altLang="en-US" sz="2000" b="1" dirty="0" smtClean="0">
                <a:solidFill>
                  <a:srgbClr val="0000FF"/>
                </a:solidFill>
                <a:latin typeface="+mj-ea"/>
                <a:ea typeface="+mj-ea"/>
              </a:rPr>
              <a:t>温度不</a:t>
            </a:r>
            <a:r>
              <a:rPr kumimoji="1" lang="zh-CN" altLang="en-US" sz="2000" b="1" dirty="0">
                <a:solidFill>
                  <a:srgbClr val="0000FF"/>
                </a:solidFill>
                <a:latin typeface="+mj-ea"/>
                <a:ea typeface="+mj-ea"/>
              </a:rPr>
              <a:t>超过</a:t>
            </a:r>
            <a:r>
              <a:rPr kumimoji="1" lang="en-US" altLang="zh-CN" sz="2000" b="1" dirty="0">
                <a:solidFill>
                  <a:srgbClr val="0000FF"/>
                </a:solidFill>
                <a:latin typeface="+mj-ea"/>
                <a:ea typeface="+mj-ea"/>
              </a:rPr>
              <a:t>50℃</a:t>
            </a:r>
            <a:r>
              <a:rPr kumimoji="1" lang="zh-CN" altLang="en-US" sz="2000" b="1" dirty="0">
                <a:solidFill>
                  <a:srgbClr val="0000FF"/>
                </a:solidFill>
                <a:latin typeface="+mj-ea"/>
                <a:ea typeface="+mj-ea"/>
              </a:rPr>
              <a:t>，直接触及电烙铁头肯定</a:t>
            </a:r>
            <a:r>
              <a:rPr kumimoji="1" lang="zh-CN" altLang="en-US" sz="2000" b="1" dirty="0" smtClean="0">
                <a:solidFill>
                  <a:srgbClr val="0000FF"/>
                </a:solidFill>
                <a:latin typeface="+mj-ea"/>
                <a:ea typeface="+mj-ea"/>
              </a:rPr>
              <a:t>会烫伤</a:t>
            </a:r>
            <a:endParaRPr kumimoji="1" lang="en-US" altLang="zh-CN" sz="2000" b="1" dirty="0">
              <a:solidFill>
                <a:srgbClr val="0000FF"/>
              </a:solidFill>
              <a:latin typeface="+mj-ea"/>
              <a:ea typeface="+mj-ea"/>
            </a:endParaRPr>
          </a:p>
          <a:p>
            <a:pPr algn="just" eaLnBrk="1" hangingPunct="1">
              <a:lnSpc>
                <a:spcPct val="130000"/>
              </a:lnSpc>
              <a:spcBef>
                <a:spcPct val="50000"/>
              </a:spcBef>
            </a:pPr>
            <a:r>
              <a:rPr kumimoji="1" lang="en-US" altLang="zh-CN" sz="2000" b="1" dirty="0">
                <a:solidFill>
                  <a:srgbClr val="0000FF"/>
                </a:solidFill>
                <a:latin typeface="+mj-ea"/>
                <a:ea typeface="+mj-ea"/>
              </a:rPr>
              <a:t>   </a:t>
            </a:r>
            <a:r>
              <a:rPr kumimoji="1" lang="zh-CN" altLang="en-US" sz="2800" b="1" dirty="0" smtClean="0">
                <a:solidFill>
                  <a:srgbClr val="FF0000"/>
                </a:solidFill>
                <a:latin typeface="+mj-ea"/>
                <a:ea typeface="+mj-ea"/>
              </a:rPr>
              <a:t>措施：</a:t>
            </a:r>
            <a:r>
              <a:rPr kumimoji="1" lang="zh-CN" altLang="en-US" sz="2000" b="1" dirty="0">
                <a:solidFill>
                  <a:srgbClr val="0000FF"/>
                </a:solidFill>
                <a:latin typeface="+mj-ea"/>
                <a:ea typeface="+mj-ea"/>
              </a:rPr>
              <a:t>烙铁应放置在烙铁架并置于工作台右前方。观测烙铁温度可用烙铁头熔化</a:t>
            </a:r>
            <a:r>
              <a:rPr kumimoji="1" lang="zh-CN" altLang="en-US" sz="2000" b="1" dirty="0" smtClean="0">
                <a:solidFill>
                  <a:srgbClr val="0000FF"/>
                </a:solidFill>
                <a:latin typeface="+mj-ea"/>
                <a:ea typeface="+mj-ea"/>
              </a:rPr>
              <a:t>松香。工作</a:t>
            </a:r>
            <a:r>
              <a:rPr kumimoji="1" lang="zh-CN" altLang="en-US" sz="2000" b="1" dirty="0">
                <a:solidFill>
                  <a:srgbClr val="0000FF"/>
                </a:solidFill>
                <a:latin typeface="+mj-ea"/>
                <a:ea typeface="+mj-ea"/>
              </a:rPr>
              <a:t>中</a:t>
            </a:r>
            <a:r>
              <a:rPr kumimoji="1" lang="zh-CN" altLang="en-US" sz="2000" b="1" dirty="0">
                <a:solidFill>
                  <a:srgbClr val="FF3300"/>
                </a:solidFill>
                <a:latin typeface="+mj-ea"/>
                <a:ea typeface="+mj-ea"/>
              </a:rPr>
              <a:t>不要直接用手触摸</a:t>
            </a:r>
            <a:r>
              <a:rPr kumimoji="1" lang="zh-CN" altLang="en-US" sz="2000" b="1" dirty="0" smtClean="0">
                <a:solidFill>
                  <a:srgbClr val="FF3300"/>
                </a:solidFill>
                <a:latin typeface="+mj-ea"/>
                <a:ea typeface="+mj-ea"/>
              </a:rPr>
              <a:t>烙铁头</a:t>
            </a:r>
            <a:endParaRPr kumimoji="1" lang="en-US" altLang="zh-CN" sz="2000" b="1" dirty="0" smtClean="0">
              <a:solidFill>
                <a:srgbClr val="0000FF"/>
              </a:solidFill>
              <a:latin typeface="+mj-ea"/>
              <a:ea typeface="+mj-ea"/>
            </a:endParaRPr>
          </a:p>
          <a:p>
            <a:pPr algn="just" eaLnBrk="1" hangingPunct="1">
              <a:lnSpc>
                <a:spcPct val="130000"/>
              </a:lnSpc>
              <a:spcBef>
                <a:spcPct val="50000"/>
              </a:spcBef>
            </a:pPr>
            <a:endParaRPr kumimoji="1" lang="zh-CN" altLang="en-US" sz="2000" b="1" dirty="0">
              <a:solidFill>
                <a:srgbClr val="FF3399"/>
              </a:solidFill>
              <a:latin typeface="+mj-ea"/>
              <a:ea typeface="+mj-e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028384" y="47526"/>
            <a:ext cx="12241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警钟长鸣</a:t>
            </a:r>
            <a:endParaRPr lang="zh-CN" altLang="en-US" sz="32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028384" y="5808166"/>
            <a:ext cx="12241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警钟长鸣</a:t>
            </a:r>
            <a:endParaRPr lang="zh-CN" altLang="en-US" sz="32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-36512" y="0"/>
            <a:ext cx="12241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警钟长鸣</a:t>
            </a:r>
            <a:endParaRPr lang="zh-CN" altLang="en-US" sz="32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-36512" y="5768060"/>
            <a:ext cx="12241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警钟长鸣</a:t>
            </a:r>
            <a:endParaRPr lang="zh-CN" altLang="en-US" sz="32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9" name="Text Box 2"/>
          <p:cNvSpPr txBox="1">
            <a:spLocks noChangeArrowheads="1"/>
          </p:cNvSpPr>
          <p:nvPr/>
        </p:nvSpPr>
        <p:spPr bwMode="auto">
          <a:xfrm>
            <a:off x="2195736" y="188640"/>
            <a:ext cx="4094480" cy="76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4400" b="1" dirty="0" smtClean="0">
                <a:solidFill>
                  <a:srgbClr val="FF0000"/>
                </a:solidFill>
                <a:latin typeface="+mj-ea"/>
                <a:ea typeface="+mj-ea"/>
              </a:rPr>
              <a:t>人身安全</a:t>
            </a:r>
            <a:r>
              <a:rPr lang="zh-CN" altLang="en-US" sz="4400" b="1" dirty="0" smtClean="0">
                <a:solidFill>
                  <a:srgbClr val="0000FF"/>
                </a:solidFill>
                <a:latin typeface="+mj-ea"/>
                <a:ea typeface="+mj-ea"/>
              </a:rPr>
              <a:t>最</a:t>
            </a:r>
            <a:r>
              <a:rPr lang="zh-CN" altLang="en-US" sz="4400" b="1" dirty="0" smtClean="0">
                <a:solidFill>
                  <a:srgbClr val="FF0000"/>
                </a:solidFill>
                <a:latin typeface="+mj-ea"/>
                <a:ea typeface="+mj-ea"/>
              </a:rPr>
              <a:t>重要</a:t>
            </a:r>
            <a:endParaRPr kumimoji="1" lang="zh-CN" altLang="en-US" sz="4400" b="1" dirty="0">
              <a:solidFill>
                <a:srgbClr val="FF0000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  <p:transition spd="med">
    <p:strips dir="ld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95536" y="1214516"/>
            <a:ext cx="8208912" cy="43027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  <a:spcBef>
                <a:spcPct val="50000"/>
              </a:spcBef>
            </a:pPr>
            <a:r>
              <a:rPr kumimoji="1" lang="en-US" altLang="zh-CN" sz="2400" b="1" dirty="0">
                <a:solidFill>
                  <a:srgbClr val="FF0000"/>
                </a:solidFill>
                <a:latin typeface="+mj-ea"/>
                <a:ea typeface="+mj-ea"/>
              </a:rPr>
              <a:t>② </a:t>
            </a:r>
            <a:r>
              <a:rPr kumimoji="1" lang="zh-CN" altLang="en-US" sz="2400" b="1" dirty="0">
                <a:solidFill>
                  <a:srgbClr val="FF0000"/>
                </a:solidFill>
                <a:latin typeface="+mj-ea"/>
                <a:ea typeface="+mj-ea"/>
              </a:rPr>
              <a:t>发热电子元器件烫伤：</a:t>
            </a:r>
            <a:r>
              <a:rPr kumimoji="1" lang="zh-CN" altLang="en-US" sz="2000" b="1" dirty="0">
                <a:solidFill>
                  <a:srgbClr val="0000FF"/>
                </a:solidFill>
                <a:latin typeface="+mj-ea"/>
                <a:ea typeface="+mj-ea"/>
              </a:rPr>
              <a:t>如变压器、功率器件、电阻、散热片等</a:t>
            </a:r>
            <a:r>
              <a:rPr kumimoji="1" lang="zh-CN" altLang="en-US" sz="2000" b="1" dirty="0" smtClean="0">
                <a:solidFill>
                  <a:srgbClr val="0000FF"/>
                </a:solidFill>
                <a:latin typeface="+mj-ea"/>
                <a:ea typeface="+mj-ea"/>
              </a:rPr>
              <a:t>。特别是电路</a:t>
            </a:r>
            <a:r>
              <a:rPr kumimoji="1" lang="zh-CN" altLang="en-US" sz="2000" b="1" dirty="0">
                <a:solidFill>
                  <a:srgbClr val="0000FF"/>
                </a:solidFill>
                <a:latin typeface="+mj-ea"/>
                <a:ea typeface="+mj-ea"/>
              </a:rPr>
              <a:t>发生故障时</a:t>
            </a:r>
            <a:r>
              <a:rPr kumimoji="1" lang="zh-CN" altLang="en-US" sz="2000" b="1" dirty="0" smtClean="0">
                <a:solidFill>
                  <a:srgbClr val="0000FF"/>
                </a:solidFill>
                <a:latin typeface="+mj-ea"/>
                <a:ea typeface="+mj-ea"/>
              </a:rPr>
              <a:t>有些器件</a:t>
            </a:r>
            <a:r>
              <a:rPr kumimoji="1" lang="zh-CN" altLang="en-US" sz="2000" b="1" dirty="0">
                <a:solidFill>
                  <a:srgbClr val="0000FF"/>
                </a:solidFill>
                <a:latin typeface="+mj-ea"/>
                <a:ea typeface="+mj-ea"/>
              </a:rPr>
              <a:t>发热</a:t>
            </a:r>
            <a:r>
              <a:rPr kumimoji="1" lang="zh-CN" altLang="en-US" sz="2000" b="1" dirty="0" smtClean="0">
                <a:solidFill>
                  <a:srgbClr val="0000FF"/>
                </a:solidFill>
                <a:latin typeface="+mj-ea"/>
                <a:ea typeface="+mj-ea"/>
              </a:rPr>
              <a:t>可</a:t>
            </a:r>
            <a:r>
              <a:rPr kumimoji="1" lang="zh-CN" altLang="en-US" sz="2000" b="1" dirty="0">
                <a:solidFill>
                  <a:srgbClr val="0000FF"/>
                </a:solidFill>
                <a:latin typeface="+mj-ea"/>
                <a:ea typeface="+mj-ea"/>
              </a:rPr>
              <a:t>达</a:t>
            </a:r>
            <a:r>
              <a:rPr kumimoji="1" lang="zh-CN" altLang="en-US" sz="2000" b="1" dirty="0" smtClean="0">
                <a:solidFill>
                  <a:srgbClr val="FF3399"/>
                </a:solidFill>
                <a:latin typeface="+mj-ea"/>
                <a:ea typeface="+mj-ea"/>
              </a:rPr>
              <a:t>几百度</a:t>
            </a:r>
            <a:r>
              <a:rPr kumimoji="1" lang="zh-CN" altLang="en-US" sz="2000" b="1" dirty="0">
                <a:solidFill>
                  <a:srgbClr val="FF3399"/>
                </a:solidFill>
                <a:latin typeface="+mj-ea"/>
                <a:ea typeface="+mj-ea"/>
              </a:rPr>
              <a:t>高温</a:t>
            </a:r>
            <a:r>
              <a:rPr kumimoji="1" lang="zh-CN" altLang="en-US" sz="2000" b="1" dirty="0">
                <a:solidFill>
                  <a:srgbClr val="0000FF"/>
                </a:solidFill>
                <a:latin typeface="+mj-ea"/>
                <a:ea typeface="+mj-ea"/>
              </a:rPr>
              <a:t>，如果在通电状态下触及这些元件不仅可能造成烫伤，还可能有触电危险 </a:t>
            </a:r>
            <a:endParaRPr kumimoji="1" lang="zh-CN" altLang="en-US" sz="2000" b="1" dirty="0">
              <a:solidFill>
                <a:srgbClr val="0000FF"/>
              </a:solidFill>
              <a:latin typeface="+mj-ea"/>
              <a:ea typeface="+mj-ea"/>
            </a:endParaRPr>
          </a:p>
          <a:p>
            <a:pPr marL="457200" indent="-457200" algn="just">
              <a:lnSpc>
                <a:spcPct val="130000"/>
              </a:lnSpc>
              <a:spcBef>
                <a:spcPct val="50000"/>
              </a:spcBef>
              <a:buFont typeface="+mj-ea"/>
              <a:buAutoNum type="circleNumDbPlain" startAt="3"/>
            </a:pPr>
            <a:r>
              <a:rPr kumimoji="1" lang="zh-CN" altLang="en-US" sz="2400" b="1" dirty="0" smtClean="0">
                <a:solidFill>
                  <a:srgbClr val="FF0000"/>
                </a:solidFill>
                <a:latin typeface="+mj-ea"/>
                <a:ea typeface="+mj-ea"/>
              </a:rPr>
              <a:t>过热液体</a:t>
            </a:r>
            <a:r>
              <a:rPr kumimoji="1" lang="zh-CN" altLang="en-US" sz="2400" b="1" dirty="0">
                <a:solidFill>
                  <a:srgbClr val="FF0000"/>
                </a:solidFill>
                <a:latin typeface="+mj-ea"/>
                <a:ea typeface="+mj-ea"/>
              </a:rPr>
              <a:t>烫伤：</a:t>
            </a:r>
            <a:r>
              <a:rPr kumimoji="1" lang="zh-CN" altLang="en-US" sz="2000" b="1" dirty="0">
                <a:solidFill>
                  <a:srgbClr val="0000FF"/>
                </a:solidFill>
                <a:latin typeface="+mj-ea"/>
                <a:ea typeface="+mj-ea"/>
              </a:rPr>
              <a:t>电子装接工作中接触到的主要有熔化状态的</a:t>
            </a:r>
            <a:r>
              <a:rPr kumimoji="1" lang="zh-CN" altLang="en-US" sz="2000" b="1" dirty="0" smtClean="0">
                <a:solidFill>
                  <a:srgbClr val="0000FF"/>
                </a:solidFill>
                <a:latin typeface="+mj-ea"/>
                <a:ea typeface="+mj-ea"/>
              </a:rPr>
              <a:t>焊锡。</a:t>
            </a:r>
            <a:r>
              <a:rPr kumimoji="1" lang="zh-CN" altLang="en-US" sz="2000" b="1" dirty="0" smtClean="0">
                <a:solidFill>
                  <a:srgbClr val="FF3300"/>
                </a:solidFill>
                <a:latin typeface="+mj-ea"/>
                <a:ea typeface="+mj-ea"/>
              </a:rPr>
              <a:t>不要用手摸，不要甩烙铁头上的焊锡</a:t>
            </a:r>
            <a:endParaRPr kumimoji="1" lang="en-US" altLang="zh-CN" sz="2000" b="1" dirty="0" smtClean="0">
              <a:solidFill>
                <a:srgbClr val="FF3300"/>
              </a:solidFill>
              <a:latin typeface="+mj-ea"/>
              <a:ea typeface="+mj-ea"/>
            </a:endParaRPr>
          </a:p>
          <a:p>
            <a:pPr marL="457200" indent="-457200" algn="just">
              <a:lnSpc>
                <a:spcPct val="130000"/>
              </a:lnSpc>
              <a:spcBef>
                <a:spcPct val="50000"/>
              </a:spcBef>
              <a:buFont typeface="+mj-ea"/>
              <a:buAutoNum type="circleNumDbPlain" startAt="4"/>
            </a:pPr>
            <a:r>
              <a:rPr kumimoji="1" lang="zh-CN" altLang="en-US" sz="2400" b="1" dirty="0" smtClean="0">
                <a:solidFill>
                  <a:srgbClr val="FF0000"/>
                </a:solidFill>
                <a:latin typeface="+mj-ea"/>
                <a:ea typeface="+mj-ea"/>
              </a:rPr>
              <a:t>电弧</a:t>
            </a:r>
            <a:r>
              <a:rPr kumimoji="1" lang="zh-CN" altLang="en-US" sz="2400" b="1" dirty="0">
                <a:solidFill>
                  <a:srgbClr val="FF0000"/>
                </a:solidFill>
                <a:latin typeface="+mj-ea"/>
                <a:ea typeface="+mj-ea"/>
              </a:rPr>
              <a:t>烫伤</a:t>
            </a:r>
            <a:r>
              <a:rPr kumimoji="1" lang="zh-CN" altLang="en-US" sz="2400" b="1" dirty="0" smtClean="0">
                <a:solidFill>
                  <a:srgbClr val="FF0000"/>
                </a:solidFill>
                <a:latin typeface="+mj-ea"/>
                <a:ea typeface="+mj-ea"/>
              </a:rPr>
              <a:t>：</a:t>
            </a:r>
            <a:r>
              <a:rPr kumimoji="1" lang="zh-CN" altLang="en-US" sz="2000" b="1" dirty="0" smtClean="0">
                <a:solidFill>
                  <a:srgbClr val="0000FF"/>
                </a:solidFill>
                <a:latin typeface="+mj-ea"/>
                <a:ea typeface="+mj-ea"/>
              </a:rPr>
              <a:t>常</a:t>
            </a:r>
            <a:r>
              <a:rPr kumimoji="1" lang="zh-CN" altLang="en-US" sz="2000" b="1" dirty="0">
                <a:solidFill>
                  <a:srgbClr val="0000FF"/>
                </a:solidFill>
                <a:latin typeface="+mj-ea"/>
                <a:ea typeface="+mj-ea"/>
              </a:rPr>
              <a:t>发生在操作电气设备过程中，较大功率电器</a:t>
            </a:r>
            <a:r>
              <a:rPr kumimoji="1" lang="zh-CN" altLang="en-US" sz="2000" b="1" dirty="0">
                <a:solidFill>
                  <a:srgbClr val="FF3300"/>
                </a:solidFill>
                <a:latin typeface="+mj-ea"/>
                <a:ea typeface="+mj-ea"/>
              </a:rPr>
              <a:t>不通过启动装置而直接接到刀闸开关上</a:t>
            </a:r>
            <a:r>
              <a:rPr kumimoji="1" lang="zh-CN" altLang="en-US" sz="2000" b="1" dirty="0">
                <a:solidFill>
                  <a:srgbClr val="0000FF"/>
                </a:solidFill>
                <a:latin typeface="+mj-ea"/>
                <a:ea typeface="+mj-ea"/>
              </a:rPr>
              <a:t>，当操作者</a:t>
            </a:r>
            <a:r>
              <a:rPr kumimoji="1" lang="zh-CN" altLang="en-US" sz="2000" b="1" dirty="0">
                <a:solidFill>
                  <a:srgbClr val="FF3300"/>
                </a:solidFill>
                <a:latin typeface="+mj-ea"/>
                <a:ea typeface="+mj-ea"/>
              </a:rPr>
              <a:t>用手去断开刀闸时</a:t>
            </a:r>
            <a:r>
              <a:rPr kumimoji="1" lang="zh-CN" altLang="en-US" sz="2000" b="1" dirty="0">
                <a:solidFill>
                  <a:srgbClr val="0000FF"/>
                </a:solidFill>
                <a:latin typeface="+mj-ea"/>
                <a:ea typeface="+mj-ea"/>
              </a:rPr>
              <a:t>，由于电路</a:t>
            </a:r>
            <a:r>
              <a:rPr kumimoji="1" lang="zh-CN" altLang="en-US" sz="2000" b="1" dirty="0" smtClean="0">
                <a:solidFill>
                  <a:srgbClr val="0000FF"/>
                </a:solidFill>
                <a:latin typeface="+mj-ea"/>
                <a:ea typeface="+mj-ea"/>
              </a:rPr>
              <a:t>感应电动势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+mj-ea"/>
                <a:ea typeface="+mj-ea"/>
              </a:rPr>
              <a:t>可</a:t>
            </a:r>
            <a:r>
              <a:rPr kumimoji="1" lang="zh-CN" altLang="en-US" sz="2000" b="1" dirty="0">
                <a:solidFill>
                  <a:srgbClr val="FF0000"/>
                </a:solidFill>
                <a:latin typeface="+mj-ea"/>
                <a:ea typeface="+mj-ea"/>
              </a:rPr>
              <a:t>产生数千甚至上万伏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+mj-ea"/>
                <a:ea typeface="+mj-ea"/>
              </a:rPr>
              <a:t>高电压，</a:t>
            </a:r>
            <a:r>
              <a:rPr kumimoji="1" lang="zh-CN" altLang="en-US" sz="2000" b="1" dirty="0" smtClean="0">
                <a:solidFill>
                  <a:srgbClr val="0000FF"/>
                </a:solidFill>
                <a:latin typeface="+mj-ea"/>
                <a:ea typeface="+mj-ea"/>
              </a:rPr>
              <a:t>击穿</a:t>
            </a:r>
            <a:r>
              <a:rPr kumimoji="1" lang="zh-CN" altLang="en-US" sz="2000" b="1" dirty="0">
                <a:solidFill>
                  <a:srgbClr val="0000FF"/>
                </a:solidFill>
                <a:latin typeface="+mj-ea"/>
                <a:ea typeface="+mj-ea"/>
              </a:rPr>
              <a:t>空气</a:t>
            </a:r>
            <a:r>
              <a:rPr kumimoji="1" lang="zh-CN" altLang="en-US" sz="2000" b="1" dirty="0">
                <a:solidFill>
                  <a:srgbClr val="FF0000"/>
                </a:solidFill>
                <a:latin typeface="+mj-ea"/>
                <a:ea typeface="+mj-ea"/>
              </a:rPr>
              <a:t>而产生</a:t>
            </a:r>
            <a:r>
              <a:rPr kumimoji="1" lang="zh-CN" altLang="en-US" sz="2000" b="1" dirty="0">
                <a:solidFill>
                  <a:srgbClr val="FF3300"/>
                </a:solidFill>
                <a:latin typeface="+mj-ea"/>
                <a:ea typeface="+mj-ea"/>
              </a:rPr>
              <a:t>的强烈</a:t>
            </a:r>
            <a:r>
              <a:rPr kumimoji="1" lang="zh-CN" altLang="en-US" sz="2000" b="1" dirty="0">
                <a:solidFill>
                  <a:srgbClr val="0000FF"/>
                </a:solidFill>
                <a:latin typeface="+mj-ea"/>
                <a:ea typeface="+mj-ea"/>
              </a:rPr>
              <a:t>电弧</a:t>
            </a:r>
            <a:r>
              <a:rPr kumimoji="1" lang="zh-CN" altLang="en-US" sz="2000" b="1" dirty="0">
                <a:solidFill>
                  <a:srgbClr val="FF0000"/>
                </a:solidFill>
                <a:latin typeface="+mj-ea"/>
                <a:ea typeface="+mj-ea"/>
              </a:rPr>
              <a:t>容易烧伤操作者 </a:t>
            </a:r>
            <a:endParaRPr kumimoji="1" lang="zh-CN" altLang="en-US" sz="2000" b="1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028384" y="47526"/>
            <a:ext cx="12241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警钟长鸣</a:t>
            </a:r>
            <a:endParaRPr lang="zh-CN" altLang="en-US" sz="32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028384" y="5808166"/>
            <a:ext cx="12241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警钟长鸣</a:t>
            </a:r>
            <a:endParaRPr lang="zh-CN" altLang="en-US" sz="32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-36512" y="0"/>
            <a:ext cx="12241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警钟长鸣</a:t>
            </a:r>
            <a:endParaRPr lang="zh-CN" altLang="en-US" sz="32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-36512" y="5768060"/>
            <a:ext cx="12241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警钟长鸣</a:t>
            </a:r>
            <a:endParaRPr lang="zh-CN" altLang="en-US" sz="32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2195736" y="188640"/>
            <a:ext cx="4094480" cy="76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4400" b="1" dirty="0" smtClean="0">
                <a:solidFill>
                  <a:srgbClr val="FF0000"/>
                </a:solidFill>
                <a:latin typeface="+mj-ea"/>
                <a:ea typeface="+mj-ea"/>
              </a:rPr>
              <a:t>人身安全</a:t>
            </a:r>
            <a:r>
              <a:rPr lang="zh-CN" altLang="en-US" sz="4400" b="1" dirty="0" smtClean="0">
                <a:solidFill>
                  <a:srgbClr val="0000FF"/>
                </a:solidFill>
                <a:latin typeface="+mj-ea"/>
                <a:ea typeface="+mj-ea"/>
              </a:rPr>
              <a:t>最</a:t>
            </a:r>
            <a:r>
              <a:rPr lang="zh-CN" altLang="en-US" sz="4400" b="1" dirty="0" smtClean="0">
                <a:solidFill>
                  <a:srgbClr val="FF0000"/>
                </a:solidFill>
                <a:latin typeface="+mj-ea"/>
                <a:ea typeface="+mj-ea"/>
              </a:rPr>
              <a:t>重要</a:t>
            </a:r>
            <a:endParaRPr kumimoji="1" lang="zh-CN" altLang="en-US" sz="4400" b="1" dirty="0">
              <a:solidFill>
                <a:srgbClr val="FF0000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  <p:transition spd="med">
    <p:strips dir="ld"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09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331641" y="1556792"/>
            <a:ext cx="6552727" cy="5184576"/>
          </a:xfrm>
        </p:spPr>
        <p:txBody>
          <a:bodyPr>
            <a:normAutofit fontScale="70000" lnSpcReduction="20000"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400" dirty="0" smtClean="0">
                <a:solidFill>
                  <a:srgbClr val="0000FF"/>
                </a:solidFill>
                <a:latin typeface="+mj-ea"/>
                <a:ea typeface="+mj-ea"/>
              </a:rPr>
              <a:t>任何</a:t>
            </a:r>
            <a:r>
              <a:rPr lang="zh-CN" altLang="en-US" sz="2400" dirty="0">
                <a:solidFill>
                  <a:srgbClr val="0000FF"/>
                </a:solidFill>
                <a:latin typeface="+mj-ea"/>
                <a:ea typeface="+mj-ea"/>
              </a:rPr>
              <a:t>情况下检修电路和电器时都要确保</a:t>
            </a:r>
            <a:r>
              <a:rPr lang="zh-CN" altLang="en-US" sz="2400" dirty="0">
                <a:solidFill>
                  <a:srgbClr val="FF0000"/>
                </a:solidFill>
                <a:latin typeface="+mj-ea"/>
                <a:ea typeface="+mj-ea"/>
              </a:rPr>
              <a:t>断开电源</a:t>
            </a:r>
            <a:r>
              <a:rPr lang="zh-CN" altLang="en-US" sz="2400" dirty="0">
                <a:solidFill>
                  <a:srgbClr val="0000FF"/>
                </a:solidFill>
                <a:latin typeface="+mj-ea"/>
                <a:ea typeface="+mj-ea"/>
              </a:rPr>
              <a:t>，仅仅断开设备上开关是不够的，还要</a:t>
            </a:r>
            <a:r>
              <a:rPr lang="zh-CN" altLang="en-US" sz="2400" dirty="0">
                <a:solidFill>
                  <a:srgbClr val="FF0000"/>
                </a:solidFill>
                <a:latin typeface="+mj-ea"/>
                <a:ea typeface="+mj-ea"/>
              </a:rPr>
              <a:t>拔下</a:t>
            </a:r>
            <a:r>
              <a:rPr lang="zh-CN" altLang="en-US" sz="2400" dirty="0" smtClean="0">
                <a:solidFill>
                  <a:srgbClr val="FF0000"/>
                </a:solidFill>
                <a:latin typeface="+mj-ea"/>
                <a:ea typeface="+mj-ea"/>
              </a:rPr>
              <a:t>插头</a:t>
            </a:r>
            <a:endParaRPr lang="en-US" altLang="zh-CN" sz="2400" dirty="0" smtClean="0">
              <a:solidFill>
                <a:srgbClr val="FF0000"/>
              </a:solidFill>
              <a:latin typeface="+mj-ea"/>
              <a:ea typeface="+mj-ea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400" dirty="0" smtClean="0">
                <a:solidFill>
                  <a:srgbClr val="FF0000"/>
                </a:solidFill>
                <a:latin typeface="+mj-ea"/>
                <a:ea typeface="+mj-ea"/>
              </a:rPr>
              <a:t>不要</a:t>
            </a:r>
            <a:r>
              <a:rPr lang="zh-CN" altLang="en-US" sz="2400" dirty="0">
                <a:solidFill>
                  <a:srgbClr val="FF0000"/>
                </a:solidFill>
                <a:latin typeface="+mj-ea"/>
                <a:ea typeface="+mj-ea"/>
              </a:rPr>
              <a:t>湿手</a:t>
            </a:r>
            <a:r>
              <a:rPr lang="zh-CN" altLang="en-US" sz="2400" dirty="0">
                <a:solidFill>
                  <a:srgbClr val="0000FF"/>
                </a:solidFill>
                <a:latin typeface="+mj-ea"/>
                <a:ea typeface="+mj-ea"/>
              </a:rPr>
              <a:t>开、关、拔、插</a:t>
            </a:r>
            <a:r>
              <a:rPr lang="zh-CN" altLang="en-US" sz="2400" dirty="0" smtClean="0">
                <a:solidFill>
                  <a:srgbClr val="0000FF"/>
                </a:solidFill>
                <a:latin typeface="+mj-ea"/>
                <a:ea typeface="+mj-ea"/>
              </a:rPr>
              <a:t>电器  </a:t>
            </a:r>
            <a:r>
              <a:rPr lang="zh-CN" altLang="en-US" sz="2400" dirty="0">
                <a:solidFill>
                  <a:srgbClr val="0000FF"/>
                </a:solidFill>
                <a:latin typeface="+mj-ea"/>
                <a:ea typeface="+mj-ea"/>
              </a:rPr>
              <a:t>	</a:t>
            </a:r>
            <a:endParaRPr lang="zh-CN" altLang="en-US" sz="2400" dirty="0">
              <a:solidFill>
                <a:srgbClr val="0000FF"/>
              </a:solidFill>
              <a:latin typeface="+mj-ea"/>
              <a:ea typeface="+mj-ea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400" dirty="0" smtClean="0">
                <a:solidFill>
                  <a:srgbClr val="0000FF"/>
                </a:solidFill>
                <a:latin typeface="+mj-ea"/>
                <a:ea typeface="+mj-ea"/>
              </a:rPr>
              <a:t>遇到</a:t>
            </a:r>
            <a:r>
              <a:rPr lang="zh-CN" altLang="en-US" sz="2400" dirty="0">
                <a:solidFill>
                  <a:srgbClr val="0000FF"/>
                </a:solidFill>
                <a:latin typeface="+mj-ea"/>
                <a:ea typeface="+mj-ea"/>
              </a:rPr>
              <a:t>不明情况的电线，先认为它是</a:t>
            </a:r>
            <a:r>
              <a:rPr lang="zh-CN" altLang="en-US" sz="2400" dirty="0">
                <a:solidFill>
                  <a:srgbClr val="FF0000"/>
                </a:solidFill>
                <a:latin typeface="+mj-ea"/>
                <a:ea typeface="+mj-ea"/>
              </a:rPr>
              <a:t>带电</a:t>
            </a:r>
            <a:r>
              <a:rPr lang="zh-CN" altLang="en-US" sz="2400" dirty="0" smtClean="0">
                <a:solidFill>
                  <a:srgbClr val="0000FF"/>
                </a:solidFill>
                <a:latin typeface="+mj-ea"/>
                <a:ea typeface="+mj-ea"/>
              </a:rPr>
              <a:t>的  </a:t>
            </a:r>
            <a:endParaRPr lang="zh-CN" altLang="en-US" sz="2400" dirty="0">
              <a:solidFill>
                <a:srgbClr val="0000FF"/>
              </a:solidFill>
              <a:latin typeface="+mj-ea"/>
              <a:ea typeface="+mj-ea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400" dirty="0" smtClean="0">
                <a:solidFill>
                  <a:srgbClr val="0000FF"/>
                </a:solidFill>
                <a:latin typeface="+mj-ea"/>
                <a:ea typeface="+mj-ea"/>
              </a:rPr>
              <a:t>尽量</a:t>
            </a:r>
            <a:r>
              <a:rPr lang="zh-CN" altLang="en-US" sz="2400" dirty="0">
                <a:solidFill>
                  <a:srgbClr val="FF0000"/>
                </a:solidFill>
                <a:latin typeface="+mj-ea"/>
                <a:ea typeface="+mj-ea"/>
              </a:rPr>
              <a:t>单手操作</a:t>
            </a:r>
            <a:r>
              <a:rPr lang="zh-CN" altLang="en-US" sz="2400" dirty="0">
                <a:solidFill>
                  <a:srgbClr val="0000FF"/>
                </a:solidFill>
                <a:latin typeface="+mj-ea"/>
                <a:ea typeface="+mj-ea"/>
              </a:rPr>
              <a:t>电工</a:t>
            </a:r>
            <a:r>
              <a:rPr lang="zh-CN" altLang="en-US" sz="2400" dirty="0" smtClean="0">
                <a:solidFill>
                  <a:srgbClr val="0000FF"/>
                </a:solidFill>
                <a:latin typeface="+mj-ea"/>
                <a:ea typeface="+mj-ea"/>
              </a:rPr>
              <a:t>作业  </a:t>
            </a:r>
            <a:r>
              <a:rPr lang="zh-CN" altLang="en-US" sz="2400" dirty="0">
                <a:solidFill>
                  <a:srgbClr val="0000FF"/>
                </a:solidFill>
                <a:latin typeface="+mj-ea"/>
                <a:ea typeface="+mj-ea"/>
              </a:rPr>
              <a:t>		</a:t>
            </a:r>
            <a:endParaRPr lang="zh-CN" altLang="en-US" sz="2400" dirty="0">
              <a:solidFill>
                <a:srgbClr val="0000FF"/>
              </a:solidFill>
              <a:latin typeface="+mj-ea"/>
              <a:ea typeface="+mj-ea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400" dirty="0" smtClean="0">
                <a:solidFill>
                  <a:srgbClr val="0000FF"/>
                </a:solidFill>
                <a:latin typeface="+mj-ea"/>
                <a:ea typeface="+mj-ea"/>
              </a:rPr>
              <a:t>遇到</a:t>
            </a:r>
            <a:r>
              <a:rPr lang="zh-CN" altLang="en-US" sz="2400" dirty="0">
                <a:solidFill>
                  <a:srgbClr val="0000FF"/>
                </a:solidFill>
                <a:latin typeface="+mj-ea"/>
                <a:ea typeface="+mj-ea"/>
              </a:rPr>
              <a:t>较大体积的</a:t>
            </a:r>
            <a:r>
              <a:rPr lang="zh-CN" altLang="en-US" sz="2400" dirty="0">
                <a:solidFill>
                  <a:srgbClr val="FF0000"/>
                </a:solidFill>
                <a:latin typeface="+mj-ea"/>
                <a:ea typeface="+mj-ea"/>
              </a:rPr>
              <a:t>电容器先放电</a:t>
            </a:r>
            <a:r>
              <a:rPr lang="zh-CN" altLang="en-US" sz="2400" dirty="0" smtClean="0">
                <a:solidFill>
                  <a:srgbClr val="0000FF"/>
                </a:solidFill>
                <a:latin typeface="+mj-ea"/>
                <a:ea typeface="+mj-ea"/>
              </a:rPr>
              <a:t>，再进行检修</a:t>
            </a:r>
            <a:endParaRPr lang="zh-CN" altLang="en-US" sz="2400" dirty="0">
              <a:solidFill>
                <a:srgbClr val="0000FF"/>
              </a:solidFill>
              <a:latin typeface="+mj-ea"/>
              <a:ea typeface="+mj-ea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400" dirty="0" smtClean="0">
                <a:solidFill>
                  <a:srgbClr val="0000FF"/>
                </a:solidFill>
                <a:latin typeface="+mj-ea"/>
                <a:ea typeface="+mj-ea"/>
              </a:rPr>
              <a:t>触及</a:t>
            </a:r>
            <a:r>
              <a:rPr lang="zh-CN" altLang="en-US" sz="2400" dirty="0">
                <a:solidFill>
                  <a:srgbClr val="0000FF"/>
                </a:solidFill>
                <a:latin typeface="+mj-ea"/>
                <a:ea typeface="+mj-ea"/>
              </a:rPr>
              <a:t>电路任何金属部分之前都应进行</a:t>
            </a:r>
            <a:r>
              <a:rPr lang="zh-CN" altLang="en-US" sz="2400" dirty="0">
                <a:solidFill>
                  <a:srgbClr val="FF0000"/>
                </a:solidFill>
                <a:latin typeface="+mj-ea"/>
                <a:ea typeface="+mj-ea"/>
              </a:rPr>
              <a:t>安全</a:t>
            </a:r>
            <a:r>
              <a:rPr lang="zh-CN" altLang="en-US" sz="2400" dirty="0" smtClean="0">
                <a:solidFill>
                  <a:srgbClr val="FF0000"/>
                </a:solidFill>
                <a:latin typeface="+mj-ea"/>
                <a:ea typeface="+mj-ea"/>
              </a:rPr>
              <a:t>测试</a:t>
            </a:r>
            <a:endParaRPr lang="zh-CN" altLang="en-US" sz="2400" dirty="0">
              <a:solidFill>
                <a:srgbClr val="0000FF"/>
              </a:solidFill>
              <a:latin typeface="+mj-ea"/>
              <a:ea typeface="+mj-ea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400" dirty="0" smtClean="0">
                <a:solidFill>
                  <a:srgbClr val="0000FF"/>
                </a:solidFill>
                <a:latin typeface="+mj-ea"/>
                <a:ea typeface="+mj-ea"/>
              </a:rPr>
              <a:t>不在</a:t>
            </a:r>
            <a:r>
              <a:rPr lang="zh-CN" altLang="en-US" sz="2400" dirty="0">
                <a:solidFill>
                  <a:srgbClr val="0000FF"/>
                </a:solidFill>
                <a:latin typeface="+mj-ea"/>
                <a:ea typeface="+mj-ea"/>
              </a:rPr>
              <a:t>疲倦、带病等不利状态下从事电工</a:t>
            </a:r>
            <a:r>
              <a:rPr lang="zh-CN" altLang="en-US" sz="2400" dirty="0" smtClean="0">
                <a:solidFill>
                  <a:srgbClr val="0000FF"/>
                </a:solidFill>
                <a:latin typeface="+mj-ea"/>
                <a:ea typeface="+mj-ea"/>
              </a:rPr>
              <a:t>作业</a:t>
            </a:r>
            <a:endParaRPr lang="en-US" altLang="zh-CN" sz="2400" dirty="0" smtClean="0">
              <a:solidFill>
                <a:srgbClr val="0000FF"/>
              </a:solidFill>
              <a:latin typeface="+mj-ea"/>
              <a:ea typeface="+mj-ea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400" dirty="0" smtClean="0">
                <a:solidFill>
                  <a:srgbClr val="0000FF"/>
                </a:solidFill>
                <a:latin typeface="+mj-ea"/>
                <a:ea typeface="+mj-ea"/>
              </a:rPr>
              <a:t>用</a:t>
            </a:r>
            <a:r>
              <a:rPr lang="zh-CN" altLang="en-US" sz="2400" dirty="0">
                <a:solidFill>
                  <a:srgbClr val="FF0000"/>
                </a:solidFill>
                <a:latin typeface="+mj-ea"/>
                <a:ea typeface="+mj-ea"/>
              </a:rPr>
              <a:t>螺丝刀</a:t>
            </a:r>
            <a:r>
              <a:rPr lang="zh-CN" altLang="en-US" sz="2400" dirty="0">
                <a:solidFill>
                  <a:srgbClr val="0000FF"/>
                </a:solidFill>
                <a:latin typeface="+mj-ea"/>
                <a:ea typeface="+mj-ea"/>
              </a:rPr>
              <a:t>拧紧螺钉时，另一只手不要握在螺丝刀刀口</a:t>
            </a:r>
            <a:r>
              <a:rPr lang="zh-CN" altLang="en-US" sz="2400" dirty="0" smtClean="0">
                <a:solidFill>
                  <a:srgbClr val="0000FF"/>
                </a:solidFill>
                <a:latin typeface="+mj-ea"/>
                <a:ea typeface="+mj-ea"/>
              </a:rPr>
              <a:t>方向</a:t>
            </a:r>
            <a:endParaRPr lang="en-US" altLang="zh-CN" sz="2400" dirty="0" smtClean="0">
              <a:solidFill>
                <a:srgbClr val="0000FF"/>
              </a:solidFill>
              <a:latin typeface="+mj-ea"/>
              <a:ea typeface="+mj-ea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400" dirty="0" smtClean="0">
                <a:solidFill>
                  <a:srgbClr val="FF0000"/>
                </a:solidFill>
                <a:latin typeface="+mj-ea"/>
                <a:ea typeface="+mj-ea"/>
              </a:rPr>
              <a:t>烙铁头</a:t>
            </a:r>
            <a:r>
              <a:rPr lang="zh-CN" altLang="en-US" sz="2400" dirty="0">
                <a:solidFill>
                  <a:srgbClr val="0000FF"/>
                </a:solidFill>
                <a:latin typeface="+mj-ea"/>
                <a:ea typeface="+mj-ea"/>
              </a:rPr>
              <a:t>在没有确信脱离电源时，</a:t>
            </a:r>
            <a:r>
              <a:rPr lang="zh-CN" altLang="en-US" sz="2400" dirty="0">
                <a:solidFill>
                  <a:srgbClr val="FF0000"/>
                </a:solidFill>
                <a:latin typeface="+mj-ea"/>
                <a:ea typeface="+mj-ea"/>
              </a:rPr>
              <a:t>不能用手摸</a:t>
            </a:r>
            <a:r>
              <a:rPr lang="zh-CN" altLang="en-US" sz="2400" dirty="0">
                <a:solidFill>
                  <a:srgbClr val="0000FF"/>
                </a:solidFill>
                <a:latin typeface="+mj-ea"/>
                <a:ea typeface="+mj-ea"/>
              </a:rPr>
              <a:t>，以免</a:t>
            </a:r>
            <a:r>
              <a:rPr lang="zh-CN" altLang="en-US" sz="2400" dirty="0" smtClean="0">
                <a:solidFill>
                  <a:srgbClr val="0000FF"/>
                </a:solidFill>
                <a:latin typeface="+mj-ea"/>
                <a:ea typeface="+mj-ea"/>
              </a:rPr>
              <a:t>烫伤</a:t>
            </a:r>
            <a:endParaRPr lang="en-US" altLang="zh-CN" sz="2400" dirty="0" smtClean="0">
              <a:solidFill>
                <a:srgbClr val="0000FF"/>
              </a:solidFill>
              <a:latin typeface="+mj-ea"/>
              <a:ea typeface="+mj-ea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400" dirty="0" smtClean="0">
                <a:solidFill>
                  <a:srgbClr val="0000FF"/>
                </a:solidFill>
                <a:latin typeface="+mj-ea"/>
                <a:ea typeface="+mj-ea"/>
              </a:rPr>
              <a:t>烙铁头</a:t>
            </a:r>
            <a:r>
              <a:rPr lang="zh-CN" altLang="en-US" sz="2400" dirty="0">
                <a:solidFill>
                  <a:srgbClr val="0000FF"/>
                </a:solidFill>
                <a:latin typeface="+mj-ea"/>
                <a:ea typeface="+mj-ea"/>
              </a:rPr>
              <a:t>上多余的锡</a:t>
            </a:r>
            <a:r>
              <a:rPr lang="zh-CN" altLang="en-US" sz="2400" dirty="0">
                <a:solidFill>
                  <a:srgbClr val="FF0000"/>
                </a:solidFill>
                <a:latin typeface="+mj-ea"/>
                <a:ea typeface="+mj-ea"/>
              </a:rPr>
              <a:t>不要乱</a:t>
            </a:r>
            <a:r>
              <a:rPr lang="zh-CN" altLang="en-US" sz="2400" dirty="0" smtClean="0">
                <a:solidFill>
                  <a:srgbClr val="FF0000"/>
                </a:solidFill>
                <a:latin typeface="+mj-ea"/>
                <a:ea typeface="+mj-ea"/>
              </a:rPr>
              <a:t>甩</a:t>
            </a:r>
            <a:endParaRPr lang="zh-CN" altLang="en-US" sz="2400" dirty="0">
              <a:solidFill>
                <a:srgbClr val="FF0000"/>
              </a:solidFill>
              <a:latin typeface="+mj-ea"/>
              <a:ea typeface="+mj-ea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400" dirty="0" smtClean="0">
                <a:solidFill>
                  <a:srgbClr val="0000FF"/>
                </a:solidFill>
                <a:latin typeface="+mj-ea"/>
                <a:ea typeface="+mj-ea"/>
              </a:rPr>
              <a:t>在</a:t>
            </a:r>
            <a:r>
              <a:rPr lang="zh-CN" altLang="en-US" sz="2400" dirty="0">
                <a:solidFill>
                  <a:srgbClr val="0000FF"/>
                </a:solidFill>
                <a:latin typeface="+mj-ea"/>
                <a:ea typeface="+mj-ea"/>
              </a:rPr>
              <a:t>通电状态下不要触及</a:t>
            </a:r>
            <a:r>
              <a:rPr lang="zh-CN" altLang="en-US" sz="2400" dirty="0">
                <a:solidFill>
                  <a:srgbClr val="FF0000"/>
                </a:solidFill>
                <a:latin typeface="+mj-ea"/>
                <a:ea typeface="+mj-ea"/>
              </a:rPr>
              <a:t>发热电子元器件</a:t>
            </a:r>
            <a:r>
              <a:rPr lang="zh-CN" altLang="en-US" sz="2400" dirty="0">
                <a:solidFill>
                  <a:srgbClr val="0000FF"/>
                </a:solidFill>
                <a:latin typeface="+mj-ea"/>
                <a:ea typeface="+mj-ea"/>
              </a:rPr>
              <a:t>（如变压器，功率器件</a:t>
            </a:r>
            <a:r>
              <a:rPr lang="zh-CN" altLang="en-US" sz="2400" dirty="0" smtClean="0">
                <a:solidFill>
                  <a:srgbClr val="0000FF"/>
                </a:solidFill>
                <a:latin typeface="+mj-ea"/>
                <a:ea typeface="+mj-ea"/>
              </a:rPr>
              <a:t>、  电阻</a:t>
            </a:r>
            <a:r>
              <a:rPr lang="zh-CN" altLang="en-US" sz="2400" dirty="0">
                <a:solidFill>
                  <a:srgbClr val="0000FF"/>
                </a:solidFill>
                <a:latin typeface="+mj-ea"/>
                <a:ea typeface="+mj-ea"/>
              </a:rPr>
              <a:t>、散热片等），以免</a:t>
            </a:r>
            <a:r>
              <a:rPr lang="zh-CN" altLang="en-US" sz="2400" dirty="0">
                <a:solidFill>
                  <a:srgbClr val="FF0000"/>
                </a:solidFill>
                <a:latin typeface="+mj-ea"/>
                <a:ea typeface="+mj-ea"/>
              </a:rPr>
              <a:t>烫伤</a:t>
            </a:r>
            <a:endParaRPr lang="zh-CN" altLang="en-US" sz="2400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sp>
        <p:nvSpPr>
          <p:cNvPr id="473091" name="Text Box 3"/>
          <p:cNvSpPr txBox="1">
            <a:spLocks noChangeArrowheads="1"/>
          </p:cNvSpPr>
          <p:nvPr/>
        </p:nvSpPr>
        <p:spPr bwMode="auto">
          <a:xfrm>
            <a:off x="1508125" y="219075"/>
            <a:ext cx="4359275" cy="6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68686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zh-CN"/>
          </a:p>
        </p:txBody>
      </p:sp>
      <p:sp>
        <p:nvSpPr>
          <p:cNvPr id="473092" name="Text Box 4"/>
          <p:cNvSpPr txBox="1">
            <a:spLocks noChangeArrowheads="1"/>
          </p:cNvSpPr>
          <p:nvPr/>
        </p:nvSpPr>
        <p:spPr bwMode="auto">
          <a:xfrm>
            <a:off x="1115616" y="332656"/>
            <a:ext cx="6984776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68686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altLang="zh-CN" sz="4400" b="1" dirty="0" smtClean="0">
                <a:solidFill>
                  <a:srgbClr val="0000FF"/>
                </a:solidFill>
                <a:latin typeface="+mj-ea"/>
                <a:ea typeface="+mj-ea"/>
              </a:rPr>
              <a:t>8.</a:t>
            </a:r>
            <a:r>
              <a:rPr lang="zh-CN" altLang="en-US" sz="4400" b="1" dirty="0" smtClean="0">
                <a:solidFill>
                  <a:srgbClr val="0000FF"/>
                </a:solidFill>
                <a:latin typeface="+mj-ea"/>
                <a:ea typeface="+mj-ea"/>
              </a:rPr>
              <a:t>养成良好的安全</a:t>
            </a:r>
            <a:r>
              <a:rPr lang="zh-CN" altLang="en-US" sz="4400" b="1" dirty="0">
                <a:solidFill>
                  <a:srgbClr val="0000FF"/>
                </a:solidFill>
                <a:latin typeface="+mj-ea"/>
                <a:ea typeface="+mj-ea"/>
              </a:rPr>
              <a:t>操作习惯</a:t>
            </a:r>
            <a:endParaRPr lang="zh-CN" altLang="en-US" sz="4400" b="1" dirty="0">
              <a:solidFill>
                <a:srgbClr val="0000FF"/>
              </a:solidFill>
              <a:latin typeface="+mj-ea"/>
              <a:ea typeface="+mj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100392" y="-27384"/>
            <a:ext cx="12241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警钟长鸣</a:t>
            </a:r>
            <a:endParaRPr lang="zh-CN" altLang="en-US" sz="32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172400" y="5941729"/>
            <a:ext cx="12241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警钟长鸣</a:t>
            </a:r>
            <a:endParaRPr lang="zh-CN" altLang="en-US" sz="3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-36512" y="72008"/>
            <a:ext cx="12241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警钟长鸣</a:t>
            </a:r>
            <a:endParaRPr lang="zh-CN" altLang="en-US" sz="32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-36512" y="5877272"/>
            <a:ext cx="12241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警钟长鸣</a:t>
            </a:r>
            <a:endParaRPr lang="zh-CN" altLang="en-US" sz="32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</p:spTree>
  </p:cSld>
  <p:clrMapOvr>
    <a:masterClrMapping/>
  </p:clrMapOvr>
  <p:transition>
    <p:wedg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19" name="Picture 3" descr="12485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692275" y="2060699"/>
            <a:ext cx="5780088" cy="43354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0420" name="AutoShape 4"/>
          <p:cNvSpPr>
            <a:spLocks noChangeArrowheads="1"/>
          </p:cNvSpPr>
          <p:nvPr/>
        </p:nvSpPr>
        <p:spPr bwMode="auto">
          <a:xfrm>
            <a:off x="755576" y="4365104"/>
            <a:ext cx="1223962" cy="433387"/>
          </a:xfrm>
          <a:prstGeom prst="wedgeRoundRectCallout">
            <a:avLst>
              <a:gd name="adj1" fmla="val 129259"/>
              <a:gd name="adj2" fmla="val -19159"/>
              <a:gd name="adj3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zh-CN" altLang="en-US" dirty="0"/>
              <a:t>吸锡器</a:t>
            </a:r>
            <a:endParaRPr lang="zh-CN" altLang="en-US" dirty="0"/>
          </a:p>
        </p:txBody>
      </p:sp>
      <p:sp>
        <p:nvSpPr>
          <p:cNvPr id="60421" name="AutoShape 5"/>
          <p:cNvSpPr>
            <a:spLocks noChangeArrowheads="1"/>
          </p:cNvSpPr>
          <p:nvPr/>
        </p:nvSpPr>
        <p:spPr bwMode="auto">
          <a:xfrm>
            <a:off x="971600" y="2060848"/>
            <a:ext cx="1152525" cy="466725"/>
          </a:xfrm>
          <a:prstGeom prst="wedgeRoundRectCallout">
            <a:avLst>
              <a:gd name="adj1" fmla="val 208333"/>
              <a:gd name="adj2" fmla="val 246577"/>
              <a:gd name="adj3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zh-CN" altLang="en-US" dirty="0"/>
              <a:t>尖嘴钳</a:t>
            </a:r>
            <a:endParaRPr lang="zh-CN" altLang="en-US" dirty="0"/>
          </a:p>
        </p:txBody>
      </p:sp>
      <p:sp>
        <p:nvSpPr>
          <p:cNvPr id="60422" name="AutoShape 6"/>
          <p:cNvSpPr>
            <a:spLocks noChangeArrowheads="1"/>
          </p:cNvSpPr>
          <p:nvPr/>
        </p:nvSpPr>
        <p:spPr bwMode="auto">
          <a:xfrm>
            <a:off x="6372225" y="1484437"/>
            <a:ext cx="1800225" cy="466725"/>
          </a:xfrm>
          <a:prstGeom prst="wedgeRoundRectCallout">
            <a:avLst>
              <a:gd name="adj1" fmla="val -109435"/>
              <a:gd name="adj2" fmla="val 267347"/>
              <a:gd name="adj3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zh-CN" altLang="en-US"/>
              <a:t>电烙铁架</a:t>
            </a:r>
            <a:endParaRPr lang="zh-CN" altLang="en-US"/>
          </a:p>
        </p:txBody>
      </p:sp>
      <p:sp>
        <p:nvSpPr>
          <p:cNvPr id="60423" name="AutoShape 7"/>
          <p:cNvSpPr>
            <a:spLocks noChangeArrowheads="1"/>
          </p:cNvSpPr>
          <p:nvPr/>
        </p:nvSpPr>
        <p:spPr bwMode="auto">
          <a:xfrm>
            <a:off x="7740650" y="5229349"/>
            <a:ext cx="1152525" cy="466725"/>
          </a:xfrm>
          <a:prstGeom prst="wedgeRoundRectCallout">
            <a:avLst>
              <a:gd name="adj1" fmla="val -153693"/>
              <a:gd name="adj2" fmla="val 60911"/>
              <a:gd name="adj3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altLang="zh-CN" dirty="0" smtClean="0"/>
              <a:t>1.</a:t>
            </a:r>
            <a:r>
              <a:rPr lang="zh-CN" altLang="en-US" dirty="0" smtClean="0"/>
              <a:t>电烙铁</a:t>
            </a:r>
            <a:endParaRPr lang="zh-CN" altLang="en-US" dirty="0"/>
          </a:p>
        </p:txBody>
      </p:sp>
      <p:sp>
        <p:nvSpPr>
          <p:cNvPr id="60425" name="AutoShape 9"/>
          <p:cNvSpPr>
            <a:spLocks noChangeArrowheads="1"/>
          </p:cNvSpPr>
          <p:nvPr/>
        </p:nvSpPr>
        <p:spPr bwMode="auto">
          <a:xfrm>
            <a:off x="7812088" y="3357687"/>
            <a:ext cx="1152525" cy="466725"/>
          </a:xfrm>
          <a:prstGeom prst="wedgeRoundRectCallout">
            <a:avLst>
              <a:gd name="adj1" fmla="val -128236"/>
              <a:gd name="adj2" fmla="val 287755"/>
              <a:gd name="adj3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altLang="zh-CN" dirty="0" smtClean="0"/>
              <a:t>2.</a:t>
            </a:r>
            <a:r>
              <a:rPr lang="zh-CN" altLang="en-US" dirty="0" smtClean="0"/>
              <a:t>焊锡</a:t>
            </a:r>
            <a:r>
              <a:rPr lang="zh-CN" altLang="en-US" dirty="0"/>
              <a:t>丝</a:t>
            </a:r>
            <a:endParaRPr lang="zh-CN" altLang="en-US" dirty="0"/>
          </a:p>
        </p:txBody>
      </p:sp>
      <p:sp>
        <p:nvSpPr>
          <p:cNvPr id="60426" name="AutoShape 10"/>
          <p:cNvSpPr>
            <a:spLocks noChangeArrowheads="1"/>
          </p:cNvSpPr>
          <p:nvPr/>
        </p:nvSpPr>
        <p:spPr bwMode="auto">
          <a:xfrm>
            <a:off x="3923928" y="1412776"/>
            <a:ext cx="936625" cy="466725"/>
          </a:xfrm>
          <a:prstGeom prst="wedgeRoundRectCallout">
            <a:avLst>
              <a:gd name="adj1" fmla="val 37458"/>
              <a:gd name="adj2" fmla="val 337755"/>
              <a:gd name="adj3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zh-CN" altLang="en-US" dirty="0"/>
              <a:t>镊子</a:t>
            </a:r>
            <a:endParaRPr lang="zh-CN" altLang="en-US" dirty="0"/>
          </a:p>
        </p:txBody>
      </p:sp>
      <p:sp>
        <p:nvSpPr>
          <p:cNvPr id="14" name="标题 1"/>
          <p:cNvSpPr>
            <a:spLocks noGrp="1"/>
          </p:cNvSpPr>
          <p:nvPr>
            <p:ph type="title"/>
          </p:nvPr>
        </p:nvSpPr>
        <p:spPr>
          <a:xfrm>
            <a:off x="395536" y="116632"/>
            <a:ext cx="8229600" cy="1143000"/>
          </a:xfrm>
        </p:spPr>
        <p:txBody>
          <a:bodyPr/>
          <a:lstStyle/>
          <a:p>
            <a:r>
              <a:rPr lang="en-US" altLang="zh-CN" dirty="0" smtClean="0"/>
              <a:t>2.   </a:t>
            </a:r>
            <a:r>
              <a:rPr lang="zh-CN" altLang="en-US" dirty="0" smtClean="0"/>
              <a:t>焊接工具和材料</a:t>
            </a:r>
            <a:endParaRPr lang="zh-CN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79712" y="3068960"/>
            <a:ext cx="771525" cy="1057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AutoShape 4"/>
          <p:cNvSpPr>
            <a:spLocks noChangeArrowheads="1"/>
          </p:cNvSpPr>
          <p:nvPr/>
        </p:nvSpPr>
        <p:spPr bwMode="auto">
          <a:xfrm>
            <a:off x="251520" y="3212976"/>
            <a:ext cx="1223962" cy="433387"/>
          </a:xfrm>
          <a:prstGeom prst="wedgeRoundRectCallout">
            <a:avLst>
              <a:gd name="adj1" fmla="val 106943"/>
              <a:gd name="adj2" fmla="val -2718"/>
              <a:gd name="adj3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zh-CN" altLang="en-US" dirty="0" smtClean="0"/>
              <a:t>松香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1143000"/>
          </a:xfrm>
        </p:spPr>
        <p:txBody>
          <a:bodyPr/>
          <a:lstStyle/>
          <a:p>
            <a:r>
              <a:rPr lang="en-US" altLang="zh-CN" dirty="0" smtClean="0">
                <a:latin typeface="+mj-ea"/>
              </a:rPr>
              <a:t>2.1  </a:t>
            </a:r>
            <a:r>
              <a:rPr lang="zh-CN" altLang="en-US" dirty="0" smtClean="0">
                <a:latin typeface="+mj-ea"/>
              </a:rPr>
              <a:t>电烙铁</a:t>
            </a:r>
            <a:endParaRPr lang="en-US" altLang="zh-CN" dirty="0" smtClean="0">
              <a:latin typeface="+mj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457200" y="1700808"/>
            <a:ext cx="8229600" cy="1008112"/>
          </a:xfrm>
        </p:spPr>
        <p:txBody>
          <a:bodyPr/>
          <a:lstStyle/>
          <a:p>
            <a:pPr lvl="1">
              <a:buFont typeface="Wingdings" panose="05000000000000000000" pitchFamily="2" charset="2"/>
              <a:buChar char="n"/>
            </a:pPr>
            <a:r>
              <a:rPr kumimoji="1" lang="zh-CN" altLang="en-US" sz="2400" dirty="0" smtClean="0">
                <a:solidFill>
                  <a:srgbClr val="0000FF"/>
                </a:solidFill>
                <a:latin typeface="+mj-ea"/>
                <a:ea typeface="+mj-ea"/>
              </a:rPr>
              <a:t>分类</a:t>
            </a:r>
            <a:r>
              <a:rPr kumimoji="1" lang="en-US" altLang="zh-CN" sz="2400" dirty="0" smtClean="0">
                <a:solidFill>
                  <a:srgbClr val="0000FF"/>
                </a:solidFill>
                <a:latin typeface="+mj-ea"/>
                <a:ea typeface="+mj-ea"/>
              </a:rPr>
              <a:t>:  </a:t>
            </a:r>
            <a:r>
              <a:rPr kumimoji="1" lang="en-US" altLang="zh-CN" sz="2400" dirty="0" smtClean="0">
                <a:solidFill>
                  <a:srgbClr val="FF3399"/>
                </a:solidFill>
                <a:latin typeface="+mj-ea"/>
                <a:ea typeface="+mj-ea"/>
              </a:rPr>
              <a:t>A-</a:t>
            </a:r>
            <a:r>
              <a:rPr kumimoji="1" lang="zh-CN" altLang="en-US" sz="2400" dirty="0" smtClean="0">
                <a:solidFill>
                  <a:schemeClr val="hlink"/>
                </a:solidFill>
                <a:latin typeface="+mj-ea"/>
                <a:ea typeface="+mj-ea"/>
              </a:rPr>
              <a:t>内热式</a:t>
            </a:r>
            <a:r>
              <a:rPr kumimoji="1" lang="en-US" altLang="zh-CN" sz="2400" dirty="0" smtClean="0">
                <a:solidFill>
                  <a:schemeClr val="hlink"/>
                </a:solidFill>
                <a:latin typeface="+mj-ea"/>
                <a:ea typeface="+mj-ea"/>
              </a:rPr>
              <a:t>;</a:t>
            </a:r>
            <a:r>
              <a:rPr kumimoji="1" lang="en-US" altLang="zh-CN" sz="2400" dirty="0" smtClean="0">
                <a:solidFill>
                  <a:srgbClr val="0000FF"/>
                </a:solidFill>
                <a:latin typeface="+mj-ea"/>
                <a:ea typeface="+mj-ea"/>
              </a:rPr>
              <a:t>      </a:t>
            </a:r>
            <a:r>
              <a:rPr kumimoji="1" lang="en-US" altLang="zh-CN" sz="2400" dirty="0" smtClean="0">
                <a:solidFill>
                  <a:srgbClr val="FF3399"/>
                </a:solidFill>
                <a:latin typeface="+mj-ea"/>
                <a:ea typeface="+mj-ea"/>
              </a:rPr>
              <a:t>B-</a:t>
            </a:r>
            <a:r>
              <a:rPr kumimoji="1" lang="zh-CN" altLang="en-US" sz="2400" dirty="0" smtClean="0">
                <a:solidFill>
                  <a:schemeClr val="hlink"/>
                </a:solidFill>
                <a:latin typeface="+mj-ea"/>
                <a:ea typeface="+mj-ea"/>
              </a:rPr>
              <a:t>外热式</a:t>
            </a:r>
            <a:r>
              <a:rPr kumimoji="1" lang="en-US" altLang="zh-CN" sz="2400" dirty="0" smtClean="0">
                <a:solidFill>
                  <a:schemeClr val="hlink"/>
                </a:solidFill>
                <a:latin typeface="+mj-ea"/>
                <a:ea typeface="+mj-ea"/>
              </a:rPr>
              <a:t>;</a:t>
            </a:r>
            <a:r>
              <a:rPr kumimoji="1" lang="en-US" altLang="zh-CN" sz="2400" dirty="0" smtClean="0">
                <a:solidFill>
                  <a:srgbClr val="0000FF"/>
                </a:solidFill>
                <a:latin typeface="+mj-ea"/>
                <a:ea typeface="+mj-ea"/>
              </a:rPr>
              <a:t>       </a:t>
            </a:r>
            <a:r>
              <a:rPr kumimoji="1" lang="en-US" altLang="zh-CN" sz="2400" dirty="0" smtClean="0">
                <a:solidFill>
                  <a:srgbClr val="FF3399"/>
                </a:solidFill>
                <a:latin typeface="+mj-ea"/>
                <a:ea typeface="+mj-ea"/>
              </a:rPr>
              <a:t>C-</a:t>
            </a:r>
            <a:r>
              <a:rPr kumimoji="1" lang="zh-CN" altLang="en-US" sz="2400" dirty="0" smtClean="0">
                <a:solidFill>
                  <a:schemeClr val="hlink"/>
                </a:solidFill>
                <a:latin typeface="+mj-ea"/>
                <a:ea typeface="+mj-ea"/>
              </a:rPr>
              <a:t>恒温式</a:t>
            </a:r>
            <a:endParaRPr kumimoji="1" lang="en-US" altLang="zh-CN" sz="2400" dirty="0" smtClean="0">
              <a:solidFill>
                <a:srgbClr val="0000FF"/>
              </a:solidFill>
              <a:latin typeface="+mj-ea"/>
              <a:ea typeface="+mj-ea"/>
            </a:endParaRPr>
          </a:p>
          <a:p>
            <a:pPr lvl="1">
              <a:buFont typeface="Wingdings" panose="05000000000000000000" pitchFamily="2" charset="2"/>
              <a:buChar char="n"/>
            </a:pPr>
            <a:r>
              <a:rPr kumimoji="1" lang="zh-CN" altLang="en-US" sz="2400" dirty="0" smtClean="0">
                <a:solidFill>
                  <a:srgbClr val="0000FF"/>
                </a:solidFill>
                <a:latin typeface="+mj-ea"/>
                <a:ea typeface="+mj-ea"/>
              </a:rPr>
              <a:t>配套</a:t>
            </a:r>
            <a:r>
              <a:rPr kumimoji="1" lang="en-US" altLang="zh-CN" sz="2400" dirty="0" smtClean="0">
                <a:solidFill>
                  <a:srgbClr val="0000FF"/>
                </a:solidFill>
                <a:latin typeface="+mj-ea"/>
                <a:ea typeface="+mj-ea"/>
              </a:rPr>
              <a:t>:  </a:t>
            </a:r>
            <a:r>
              <a:rPr kumimoji="1" lang="en-US" altLang="zh-CN" sz="2400" dirty="0" smtClean="0">
                <a:solidFill>
                  <a:srgbClr val="FF3399"/>
                </a:solidFill>
                <a:latin typeface="+mj-ea"/>
                <a:ea typeface="+mj-ea"/>
              </a:rPr>
              <a:t>A-</a:t>
            </a:r>
            <a:r>
              <a:rPr kumimoji="1" lang="zh-CN" altLang="en-US" sz="2400" dirty="0" smtClean="0">
                <a:solidFill>
                  <a:schemeClr val="hlink"/>
                </a:solidFill>
                <a:latin typeface="+mj-ea"/>
                <a:ea typeface="+mj-ea"/>
              </a:rPr>
              <a:t>烙铁架</a:t>
            </a:r>
            <a:r>
              <a:rPr kumimoji="1" lang="en-US" altLang="zh-CN" sz="2400" dirty="0" smtClean="0">
                <a:solidFill>
                  <a:schemeClr val="hlink"/>
                </a:solidFill>
                <a:latin typeface="+mj-ea"/>
                <a:ea typeface="+mj-ea"/>
              </a:rPr>
              <a:t>;</a:t>
            </a:r>
            <a:r>
              <a:rPr kumimoji="1" lang="en-US" altLang="zh-CN" sz="2400" dirty="0" smtClean="0">
                <a:solidFill>
                  <a:srgbClr val="0000FF"/>
                </a:solidFill>
                <a:latin typeface="+mj-ea"/>
                <a:ea typeface="+mj-ea"/>
              </a:rPr>
              <a:t>      </a:t>
            </a:r>
            <a:r>
              <a:rPr kumimoji="1" lang="en-US" altLang="zh-CN" sz="2400" dirty="0" smtClean="0">
                <a:solidFill>
                  <a:srgbClr val="FF3399"/>
                </a:solidFill>
                <a:latin typeface="+mj-ea"/>
                <a:ea typeface="+mj-ea"/>
              </a:rPr>
              <a:t>B-</a:t>
            </a:r>
            <a:r>
              <a:rPr kumimoji="1" lang="zh-CN" altLang="en-US" sz="2400" dirty="0" smtClean="0">
                <a:solidFill>
                  <a:schemeClr val="hlink"/>
                </a:solidFill>
                <a:latin typeface="+mj-ea"/>
                <a:ea typeface="+mj-ea"/>
              </a:rPr>
              <a:t>松香</a:t>
            </a:r>
            <a:r>
              <a:rPr kumimoji="1" lang="en-US" altLang="zh-CN" sz="2400" dirty="0" smtClean="0">
                <a:solidFill>
                  <a:schemeClr val="hlink"/>
                </a:solidFill>
                <a:latin typeface="+mj-ea"/>
                <a:ea typeface="+mj-ea"/>
              </a:rPr>
              <a:t>;</a:t>
            </a:r>
            <a:r>
              <a:rPr kumimoji="1" lang="en-US" altLang="zh-CN" sz="2400" dirty="0" smtClean="0">
                <a:solidFill>
                  <a:srgbClr val="0000FF"/>
                </a:solidFill>
                <a:latin typeface="+mj-ea"/>
                <a:ea typeface="+mj-ea"/>
              </a:rPr>
              <a:t>          </a:t>
            </a:r>
            <a:r>
              <a:rPr kumimoji="1" lang="en-US" altLang="zh-CN" sz="2400" dirty="0" smtClean="0">
                <a:solidFill>
                  <a:srgbClr val="FF3399"/>
                </a:solidFill>
                <a:latin typeface="+mj-ea"/>
                <a:ea typeface="+mj-ea"/>
              </a:rPr>
              <a:t>C-</a:t>
            </a:r>
            <a:r>
              <a:rPr kumimoji="1" lang="zh-CN" altLang="en-US" sz="2400" dirty="0" smtClean="0">
                <a:solidFill>
                  <a:srgbClr val="FF3399"/>
                </a:solidFill>
                <a:latin typeface="+mj-ea"/>
                <a:ea typeface="+mj-ea"/>
              </a:rPr>
              <a:t>湿海绵</a:t>
            </a:r>
            <a:endParaRPr lang="zh-CN" altLang="en-US" sz="2400" dirty="0">
              <a:latin typeface="+mj-ea"/>
              <a:ea typeface="+mj-ea"/>
            </a:endParaRPr>
          </a:p>
        </p:txBody>
      </p:sp>
      <p:sp>
        <p:nvSpPr>
          <p:cNvPr id="5" name="Rectangle 3"/>
          <p:cNvSpPr>
            <a:spLocks noRot="1" noChangeArrowheads="1"/>
          </p:cNvSpPr>
          <p:nvPr/>
        </p:nvSpPr>
        <p:spPr bwMode="auto">
          <a:xfrm>
            <a:off x="539750" y="2060848"/>
            <a:ext cx="8208963" cy="1944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>
              <a:lnSpc>
                <a:spcPct val="120000"/>
              </a:lnSpc>
            </a:pPr>
            <a:br>
              <a:rPr lang="zh-CN" altLang="en-US" sz="1900" b="1" dirty="0">
                <a:solidFill>
                  <a:schemeClr val="tx2"/>
                </a:solidFill>
                <a:latin typeface="Arial Black" panose="020B0A04020102020204" pitchFamily="34" charset="0"/>
              </a:rPr>
            </a:br>
            <a:endParaRPr kumimoji="1" lang="zh-CN" altLang="en-US" sz="1900" b="1" dirty="0">
              <a:solidFill>
                <a:srgbClr val="0000FF"/>
              </a:solidFill>
              <a:latin typeface="Arial Black" panose="020B0A04020102020204" pitchFamily="34" charset="0"/>
            </a:endParaRPr>
          </a:p>
        </p:txBody>
      </p:sp>
      <p:pic>
        <p:nvPicPr>
          <p:cNvPr id="71683" name="Picture 3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9745" y="4368800"/>
            <a:ext cx="2876550" cy="23037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67995" y="2780665"/>
            <a:ext cx="2235200" cy="201422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15920" y="2780665"/>
            <a:ext cx="1974215" cy="215011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251346" y="5013162"/>
            <a:ext cx="5400600" cy="1529715"/>
          </a:xfrm>
          <a:prstGeom prst="rect">
            <a:avLst/>
          </a:prstGeom>
        </p:spPr>
        <p:txBody>
          <a:bodyPr wrap="square">
            <a:spAutoFit/>
          </a:bodyPr>
          <a:p>
            <a:pPr indent="0">
              <a:lnSpc>
                <a:spcPct val="130000"/>
              </a:lnSpc>
              <a:buFont typeface="Wingdings" panose="05000000000000000000" pitchFamily="2" charset="2"/>
              <a:buNone/>
            </a:pPr>
            <a:r>
              <a:rPr lang="zh-CN" b="1" dirty="0" smtClean="0">
                <a:solidFill>
                  <a:schemeClr val="tx1"/>
                </a:solidFill>
                <a:latin typeface="+mj-ea"/>
                <a:ea typeface="+mj-ea"/>
              </a:rPr>
              <a:t>烙铁芯与烙铁头结构不同：</a:t>
            </a:r>
            <a:r>
              <a:rPr lang="en-US" altLang="zh-CN" b="1" dirty="0" smtClean="0">
                <a:solidFill>
                  <a:schemeClr val="tx1"/>
                </a:solidFill>
                <a:latin typeface="+mj-ea"/>
                <a:ea typeface="+mj-ea"/>
              </a:rPr>
              <a:t>A-</a:t>
            </a:r>
            <a:r>
              <a:rPr lang="zh-CN" b="1" dirty="0" smtClean="0">
                <a:solidFill>
                  <a:schemeClr val="tx1"/>
                </a:solidFill>
                <a:latin typeface="+mj-ea"/>
                <a:ea typeface="+mj-ea"/>
              </a:rPr>
              <a:t>烙铁芯在烙铁头的内</a:t>
            </a:r>
            <a:r>
              <a:rPr lang="en-US" altLang="zh-CN" b="1" dirty="0" smtClean="0">
                <a:solidFill>
                  <a:schemeClr val="tx1"/>
                </a:solidFill>
                <a:latin typeface="+mj-ea"/>
                <a:ea typeface="+mj-ea"/>
              </a:rPr>
              <a:t> </a:t>
            </a:r>
            <a:r>
              <a:rPr lang="zh-CN" b="1" dirty="0" smtClean="0">
                <a:solidFill>
                  <a:schemeClr val="tx1"/>
                </a:solidFill>
                <a:latin typeface="+mj-ea"/>
                <a:ea typeface="+mj-ea"/>
              </a:rPr>
              <a:t>部，</a:t>
            </a:r>
            <a:r>
              <a:rPr kumimoji="1" lang="zh-CN" b="1" dirty="0" smtClean="0">
                <a:solidFill>
                  <a:schemeClr val="tx1"/>
                </a:solidFill>
                <a:latin typeface="+mj-ea"/>
                <a:ea typeface="+mj-ea"/>
              </a:rPr>
              <a:t>烙铁头粗且为空心结构；</a:t>
            </a:r>
            <a:endParaRPr kumimoji="1" lang="zh-CN" b="1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pPr indent="0">
              <a:lnSpc>
                <a:spcPct val="130000"/>
              </a:lnSpc>
              <a:buFont typeface="Wingdings" panose="05000000000000000000" pitchFamily="2" charset="2"/>
              <a:buNone/>
            </a:pPr>
            <a:r>
              <a:rPr kumimoji="1" lang="en-US" altLang="zh-CN" b="1" dirty="0" smtClean="0">
                <a:solidFill>
                  <a:schemeClr val="tx1"/>
                </a:solidFill>
                <a:latin typeface="+mj-ea"/>
                <a:ea typeface="+mj-ea"/>
              </a:rPr>
              <a:t>B-</a:t>
            </a:r>
            <a:r>
              <a:rPr lang="zh-CN" b="1" dirty="0" smtClean="0">
                <a:latin typeface="+mj-ea"/>
                <a:ea typeface="+mj-ea"/>
                <a:sym typeface="+mn-ea"/>
              </a:rPr>
              <a:t>烙铁芯环绕在烙铁头周围，烙铁头较细且为实心结构。</a:t>
            </a:r>
            <a:endParaRPr kumimoji="1" lang="en-US" altLang="zh-CN" b="1" dirty="0" smtClean="0">
              <a:solidFill>
                <a:schemeClr val="tx1"/>
              </a:solidFill>
              <a:latin typeface="+mj-ea"/>
              <a:ea typeface="+mj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52135" y="2636520"/>
            <a:ext cx="2499995" cy="17322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1143000"/>
          </a:xfrm>
        </p:spPr>
        <p:txBody>
          <a:bodyPr/>
          <a:lstStyle/>
          <a:p>
            <a:r>
              <a:rPr lang="en-US" altLang="zh-CN" dirty="0" smtClean="0">
                <a:latin typeface="+mj-ea"/>
              </a:rPr>
              <a:t>2.2  </a:t>
            </a:r>
            <a:r>
              <a:rPr lang="zh-CN" altLang="zh-CN" dirty="0" smtClean="0">
                <a:latin typeface="+mj-ea"/>
              </a:rPr>
              <a:t>常用烙铁头形状</a:t>
            </a:r>
            <a:endParaRPr lang="zh-CN" altLang="en-US" dirty="0">
              <a:latin typeface="+mj-ea"/>
            </a:endParaRP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677168"/>
            <a:ext cx="5220072" cy="5040560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rcRect b="11167"/>
          <a:stretch>
            <a:fillRect/>
          </a:stretch>
        </p:blipFill>
        <p:spPr>
          <a:xfrm rot="5400000" flipH="1">
            <a:off x="5070475" y="2922905"/>
            <a:ext cx="4683125" cy="22377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ChangeArrowheads="1"/>
          </p:cNvSpPr>
          <p:nvPr>
            <p:ph type="title"/>
          </p:nvPr>
        </p:nvSpPr>
        <p:spPr>
          <a:xfrm>
            <a:off x="323528" y="116632"/>
            <a:ext cx="8496944" cy="1143000"/>
          </a:xfrm>
        </p:spPr>
        <p:txBody>
          <a:bodyPr/>
          <a:lstStyle/>
          <a:p>
            <a:r>
              <a:rPr lang="en-US" altLang="zh-CN" dirty="0" smtClean="0"/>
              <a:t>2.3  </a:t>
            </a:r>
            <a:r>
              <a:rPr lang="zh-CN" altLang="en-US" dirty="0" smtClean="0"/>
              <a:t>焊料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3635896" y="1787566"/>
            <a:ext cx="5184798" cy="24898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30000"/>
              </a:lnSpc>
              <a:buFont typeface="Wingdings" panose="05000000000000000000" pitchFamily="2" charset="2"/>
              <a:buChar char="n"/>
            </a:pPr>
            <a:r>
              <a:rPr kumimoji="1" lang="zh-CN" altLang="en-US" sz="2800" b="1" dirty="0" smtClean="0">
                <a:solidFill>
                  <a:srgbClr val="0000FF"/>
                </a:solidFill>
                <a:latin typeface="+mj-ea"/>
                <a:ea typeface="+mj-ea"/>
              </a:rPr>
              <a:t>焊锡丝</a:t>
            </a:r>
            <a:endParaRPr kumimoji="1" lang="en-US" altLang="zh-CN" sz="2800" b="1" dirty="0" smtClean="0">
              <a:solidFill>
                <a:srgbClr val="0000FF"/>
              </a:solidFill>
              <a:latin typeface="+mj-ea"/>
              <a:ea typeface="+mj-ea"/>
            </a:endParaRPr>
          </a:p>
          <a:p>
            <a:pPr lvl="1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kumimoji="1" lang="zh-CN" altLang="en-US" sz="2400" b="1" dirty="0" smtClean="0">
                <a:solidFill>
                  <a:srgbClr val="FF0000"/>
                </a:solidFill>
                <a:latin typeface="+mj-ea"/>
                <a:ea typeface="+mj-ea"/>
              </a:rPr>
              <a:t>  </a:t>
            </a:r>
            <a:r>
              <a:rPr kumimoji="1" lang="zh-CN" altLang="en-US" sz="2400" b="1" dirty="0" smtClean="0">
                <a:solidFill>
                  <a:srgbClr val="FF0000"/>
                </a:solidFill>
                <a:latin typeface="+mj-ea"/>
                <a:ea typeface="+mj-ea"/>
                <a:sym typeface="+mn-ea"/>
              </a:rPr>
              <a:t>作用：</a:t>
            </a:r>
            <a:r>
              <a:rPr kumimoji="1" lang="zh-CN" altLang="en-US" sz="2400" b="1" dirty="0" smtClean="0">
                <a:solidFill>
                  <a:srgbClr val="FF3399"/>
                </a:solidFill>
                <a:latin typeface="+mj-ea"/>
                <a:ea typeface="+mj-ea"/>
                <a:sym typeface="+mn-ea"/>
              </a:rPr>
              <a:t>连接固定金属</a:t>
            </a:r>
            <a:endParaRPr kumimoji="1" lang="zh-CN" altLang="en-US" sz="2400" b="1" dirty="0" smtClean="0">
              <a:solidFill>
                <a:srgbClr val="FF3399"/>
              </a:solidFill>
              <a:latin typeface="+mj-ea"/>
              <a:ea typeface="+mj-ea"/>
              <a:sym typeface="+mn-ea"/>
            </a:endParaRPr>
          </a:p>
          <a:p>
            <a:pPr lvl="1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kumimoji="1" lang="en-US" altLang="zh-CN" sz="2400" b="1" dirty="0" smtClean="0">
                <a:solidFill>
                  <a:srgbClr val="FF0000"/>
                </a:solidFill>
                <a:latin typeface="+mj-ea"/>
                <a:ea typeface="+mj-ea"/>
              </a:rPr>
              <a:t>  </a:t>
            </a:r>
            <a:r>
              <a:rPr kumimoji="1" lang="zh-CN" altLang="en-US" sz="2400" b="1" dirty="0" smtClean="0">
                <a:solidFill>
                  <a:srgbClr val="FF0000"/>
                </a:solidFill>
                <a:latin typeface="+mj-ea"/>
                <a:ea typeface="+mj-ea"/>
              </a:rPr>
              <a:t>成分：</a:t>
            </a:r>
            <a:r>
              <a:rPr kumimoji="1" lang="zh-CN" altLang="en-US" sz="2000" b="1" dirty="0" smtClean="0">
                <a:solidFill>
                  <a:srgbClr val="FF3399"/>
                </a:solidFill>
                <a:latin typeface="+mj-ea"/>
                <a:ea typeface="+mj-ea"/>
              </a:rPr>
              <a:t>锡铅合金</a:t>
            </a:r>
            <a:endParaRPr kumimoji="1" lang="en-US" altLang="zh-CN" sz="2000" b="1" dirty="0" smtClean="0">
              <a:solidFill>
                <a:srgbClr val="FF3399"/>
              </a:solidFill>
              <a:latin typeface="+mj-ea"/>
              <a:ea typeface="+mj-ea"/>
            </a:endParaRPr>
          </a:p>
          <a:p>
            <a:pPr lvl="1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kumimoji="1" lang="zh-CN" altLang="en-US" sz="2400" b="1" dirty="0" smtClean="0">
                <a:solidFill>
                  <a:srgbClr val="FF0000"/>
                </a:solidFill>
                <a:latin typeface="+mj-ea"/>
                <a:ea typeface="+mj-ea"/>
              </a:rPr>
              <a:t>  规格：</a:t>
            </a:r>
            <a:r>
              <a:rPr kumimoji="1" lang="en-US" altLang="zh-CN" sz="2000" b="1" dirty="0" smtClean="0">
                <a:solidFill>
                  <a:srgbClr val="FF3399"/>
                </a:solidFill>
                <a:latin typeface="+mj-ea"/>
                <a:ea typeface="+mj-ea"/>
              </a:rPr>
              <a:t>0.5</a:t>
            </a:r>
            <a:r>
              <a:rPr kumimoji="1" lang="zh-CN" altLang="en-US" sz="2000" b="1" dirty="0" smtClean="0">
                <a:solidFill>
                  <a:srgbClr val="FF3399"/>
                </a:solidFill>
                <a:latin typeface="+mj-ea"/>
                <a:ea typeface="+mj-ea"/>
              </a:rPr>
              <a:t>、</a:t>
            </a:r>
            <a:r>
              <a:rPr kumimoji="1" lang="en-US" altLang="zh-CN" sz="2000" b="1" dirty="0" smtClean="0">
                <a:solidFill>
                  <a:srgbClr val="FF3399"/>
                </a:solidFill>
                <a:latin typeface="+mj-ea"/>
                <a:ea typeface="+mj-ea"/>
              </a:rPr>
              <a:t>0.8</a:t>
            </a:r>
            <a:r>
              <a:rPr kumimoji="1" lang="zh-CN" altLang="en-US" sz="2000" b="1" dirty="0" smtClean="0">
                <a:solidFill>
                  <a:srgbClr val="FF3399"/>
                </a:solidFill>
                <a:latin typeface="+mj-ea"/>
                <a:ea typeface="+mj-ea"/>
              </a:rPr>
              <a:t>、</a:t>
            </a:r>
            <a:r>
              <a:rPr kumimoji="1" lang="en-US" altLang="zh-CN" sz="2000" b="1" dirty="0" smtClean="0">
                <a:solidFill>
                  <a:srgbClr val="FF3399"/>
                </a:solidFill>
                <a:latin typeface="+mj-ea"/>
                <a:ea typeface="+mj-ea"/>
              </a:rPr>
              <a:t>0.9</a:t>
            </a:r>
            <a:r>
              <a:rPr kumimoji="1" lang="zh-CN" altLang="en-US" sz="2000" b="1" dirty="0" smtClean="0">
                <a:solidFill>
                  <a:srgbClr val="FF3399"/>
                </a:solidFill>
                <a:latin typeface="+mj-ea"/>
                <a:ea typeface="+mj-ea"/>
              </a:rPr>
              <a:t>、</a:t>
            </a:r>
            <a:r>
              <a:rPr kumimoji="1" lang="en-US" altLang="zh-CN" sz="2000" b="1" dirty="0" smtClean="0">
                <a:solidFill>
                  <a:srgbClr val="FF3399"/>
                </a:solidFill>
                <a:latin typeface="+mj-ea"/>
                <a:ea typeface="+mj-ea"/>
              </a:rPr>
              <a:t>1.0</a:t>
            </a:r>
            <a:r>
              <a:rPr kumimoji="1" lang="zh-CN" altLang="en-US" sz="2000" b="1" dirty="0" smtClean="0">
                <a:solidFill>
                  <a:srgbClr val="FF3399"/>
                </a:solidFill>
                <a:latin typeface="+mj-ea"/>
                <a:ea typeface="+mj-ea"/>
              </a:rPr>
              <a:t>、</a:t>
            </a:r>
            <a:r>
              <a:rPr kumimoji="1" lang="en-US" altLang="zh-CN" sz="2000" b="1" dirty="0" smtClean="0">
                <a:solidFill>
                  <a:srgbClr val="FF3399"/>
                </a:solidFill>
                <a:latin typeface="+mj-ea"/>
                <a:ea typeface="+mj-ea"/>
              </a:rPr>
              <a:t>1.2</a:t>
            </a:r>
            <a:r>
              <a:rPr kumimoji="1" lang="zh-CN" altLang="en-US" sz="2000" b="1" dirty="0" smtClean="0">
                <a:solidFill>
                  <a:srgbClr val="FF3399"/>
                </a:solidFill>
                <a:latin typeface="+mj-ea"/>
                <a:ea typeface="+mj-ea"/>
              </a:rPr>
              <a:t>、</a:t>
            </a:r>
            <a:r>
              <a:rPr kumimoji="1" lang="en-US" altLang="zh-CN" sz="2000" b="1" dirty="0" smtClean="0">
                <a:solidFill>
                  <a:srgbClr val="FF3399"/>
                </a:solidFill>
                <a:latin typeface="+mj-ea"/>
                <a:ea typeface="+mj-ea"/>
              </a:rPr>
              <a:t>1.5</a:t>
            </a:r>
            <a:r>
              <a:rPr kumimoji="1" lang="zh-CN" altLang="en-US" sz="2000" b="1" dirty="0" smtClean="0">
                <a:solidFill>
                  <a:srgbClr val="FF3399"/>
                </a:solidFill>
                <a:latin typeface="+mj-ea"/>
                <a:ea typeface="+mj-ea"/>
              </a:rPr>
              <a:t>、</a:t>
            </a:r>
            <a:r>
              <a:rPr kumimoji="1" lang="en-US" altLang="zh-CN" sz="2000" b="1" dirty="0" smtClean="0">
                <a:solidFill>
                  <a:srgbClr val="FF3399"/>
                </a:solidFill>
                <a:latin typeface="+mj-ea"/>
                <a:ea typeface="+mj-ea"/>
              </a:rPr>
              <a:t>2.0</a:t>
            </a:r>
            <a:r>
              <a:rPr kumimoji="1" lang="zh-CN" altLang="en-US" sz="2000" b="1" dirty="0" smtClean="0">
                <a:solidFill>
                  <a:srgbClr val="FF3399"/>
                </a:solidFill>
                <a:latin typeface="+mj-ea"/>
                <a:ea typeface="+mj-ea"/>
              </a:rPr>
              <a:t>、</a:t>
            </a:r>
            <a:r>
              <a:rPr kumimoji="1" lang="en-US" altLang="zh-CN" sz="2000" b="1" dirty="0" smtClean="0">
                <a:solidFill>
                  <a:srgbClr val="FF3399"/>
                </a:solidFill>
                <a:latin typeface="+mj-ea"/>
                <a:ea typeface="+mj-ea"/>
              </a:rPr>
              <a:t>2.5</a:t>
            </a:r>
            <a:r>
              <a:rPr kumimoji="1" lang="zh-CN" altLang="en-US" sz="2000" b="1" dirty="0" smtClean="0">
                <a:solidFill>
                  <a:srgbClr val="FF3399"/>
                </a:solidFill>
                <a:latin typeface="+mj-ea"/>
                <a:ea typeface="+mj-ea"/>
              </a:rPr>
              <a:t>、</a:t>
            </a:r>
            <a:r>
              <a:rPr kumimoji="1" lang="en-US" altLang="zh-CN" sz="2000" b="1" dirty="0" smtClean="0">
                <a:solidFill>
                  <a:srgbClr val="FF3399"/>
                </a:solidFill>
                <a:latin typeface="+mj-ea"/>
                <a:ea typeface="+mj-ea"/>
              </a:rPr>
              <a:t>3.0</a:t>
            </a:r>
            <a:r>
              <a:rPr kumimoji="1" lang="zh-CN" altLang="en-US" sz="2000" b="1" dirty="0" smtClean="0">
                <a:solidFill>
                  <a:srgbClr val="FF3399"/>
                </a:solidFill>
                <a:latin typeface="+mj-ea"/>
                <a:ea typeface="+mj-ea"/>
              </a:rPr>
              <a:t>、</a:t>
            </a:r>
            <a:r>
              <a:rPr kumimoji="1" lang="en-US" altLang="zh-CN" sz="2000" b="1" dirty="0" smtClean="0">
                <a:solidFill>
                  <a:srgbClr val="FF3399"/>
                </a:solidFill>
                <a:latin typeface="+mj-ea"/>
                <a:ea typeface="+mj-ea"/>
              </a:rPr>
              <a:t>4.0</a:t>
            </a:r>
            <a:r>
              <a:rPr kumimoji="1" lang="zh-CN" altLang="en-US" sz="2000" b="1" dirty="0" smtClean="0">
                <a:solidFill>
                  <a:srgbClr val="FF3399"/>
                </a:solidFill>
                <a:latin typeface="+mj-ea"/>
                <a:ea typeface="+mj-ea"/>
              </a:rPr>
              <a:t>、</a:t>
            </a:r>
            <a:r>
              <a:rPr kumimoji="1" lang="en-US" altLang="zh-CN" sz="2000" b="1" dirty="0" smtClean="0">
                <a:solidFill>
                  <a:srgbClr val="FF3399"/>
                </a:solidFill>
                <a:latin typeface="+mj-ea"/>
                <a:ea typeface="+mj-ea"/>
              </a:rPr>
              <a:t>5.0 mm</a:t>
            </a:r>
            <a:r>
              <a:rPr kumimoji="1" lang="zh-CN" altLang="en-US" sz="2000" b="1" dirty="0" smtClean="0">
                <a:solidFill>
                  <a:srgbClr val="FF3399"/>
                </a:solidFill>
                <a:latin typeface="+mj-ea"/>
                <a:ea typeface="+mj-ea"/>
              </a:rPr>
              <a:t>等</a:t>
            </a:r>
            <a:endParaRPr kumimoji="1" lang="en-US" altLang="zh-CN" sz="2000" b="1" dirty="0" smtClean="0">
              <a:solidFill>
                <a:srgbClr val="FF3399"/>
              </a:solidFill>
              <a:latin typeface="+mj-ea"/>
              <a:ea typeface="+mj-ea"/>
            </a:endParaRPr>
          </a:p>
        </p:txBody>
      </p:sp>
      <p:pic>
        <p:nvPicPr>
          <p:cNvPr id="9" name="Picture 2" descr="hc04"/>
          <p:cNvPicPr>
            <a:picLocks noGrp="1" noChangeAspect="1" noChangeArrowheads="1"/>
          </p:cNvPicPr>
          <p:nvPr>
            <p:ph sz="half" idx="1"/>
          </p:nvPr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23529" y="1916832"/>
            <a:ext cx="3312368" cy="4104456"/>
          </a:xfrm>
          <a:noFill/>
        </p:spPr>
      </p:pic>
      <p:sp>
        <p:nvSpPr>
          <p:cNvPr id="10" name="矩形 9"/>
          <p:cNvSpPr/>
          <p:nvPr/>
        </p:nvSpPr>
        <p:spPr>
          <a:xfrm>
            <a:off x="3635896" y="4445472"/>
            <a:ext cx="5400600" cy="15758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30000"/>
              </a:lnSpc>
              <a:buFont typeface="Wingdings" panose="05000000000000000000" pitchFamily="2" charset="2"/>
              <a:buChar char="n"/>
            </a:pPr>
            <a:r>
              <a:rPr kumimoji="1" lang="zh-CN" altLang="en-US" sz="2800" b="1" dirty="0" smtClean="0">
                <a:solidFill>
                  <a:srgbClr val="0000FF"/>
                </a:solidFill>
                <a:latin typeface="+mj-ea"/>
                <a:ea typeface="+mj-ea"/>
              </a:rPr>
              <a:t>松香作用：</a:t>
            </a:r>
            <a:r>
              <a:rPr kumimoji="1" lang="zh-CN" altLang="en-US" sz="2400" b="1" dirty="0" smtClean="0">
                <a:solidFill>
                  <a:srgbClr val="00B050"/>
                </a:solidFill>
                <a:latin typeface="+mj-ea"/>
                <a:ea typeface="+mj-ea"/>
              </a:rPr>
              <a:t>助焊剂</a:t>
            </a:r>
            <a:endParaRPr kumimoji="1" lang="en-US" altLang="zh-CN" sz="2400" b="1" dirty="0" smtClean="0">
              <a:solidFill>
                <a:srgbClr val="00B050"/>
              </a:solidFill>
              <a:latin typeface="+mj-ea"/>
              <a:ea typeface="+mj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 smtClean="0">
                <a:solidFill>
                  <a:srgbClr val="FF3399"/>
                </a:solidFill>
                <a:latin typeface="+mj-ea"/>
                <a:ea typeface="+mj-ea"/>
              </a:rPr>
              <a:t>清除焊件表面氧化膜，易上锡易焊接</a:t>
            </a:r>
            <a:endParaRPr lang="en-US" altLang="zh-CN" sz="2000" b="1" dirty="0" smtClean="0">
              <a:solidFill>
                <a:srgbClr val="FF3399"/>
              </a:solidFill>
              <a:latin typeface="+mj-ea"/>
              <a:ea typeface="+mj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 smtClean="0">
                <a:solidFill>
                  <a:srgbClr val="FF3399"/>
                </a:solidFill>
                <a:latin typeface="+mj-ea"/>
                <a:ea typeface="+mj-ea"/>
              </a:rPr>
              <a:t>导线沾上松香后易挂锡</a:t>
            </a:r>
            <a:endParaRPr kumimoji="1" lang="zh-CN" altLang="en-US" sz="2000" b="1" dirty="0" smtClean="0">
              <a:solidFill>
                <a:srgbClr val="FF3399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1143000"/>
          </a:xfrm>
        </p:spPr>
        <p:txBody>
          <a:bodyPr/>
          <a:lstStyle/>
          <a:p>
            <a:r>
              <a:rPr lang="en-US" altLang="zh-CN" dirty="0" smtClean="0"/>
              <a:t>2.4  </a:t>
            </a:r>
            <a:r>
              <a:rPr lang="zh-CN" altLang="en-US" dirty="0" smtClean="0"/>
              <a:t>电烙铁的使用方法</a:t>
            </a:r>
            <a:endParaRPr lang="zh-CN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83568" y="1556792"/>
            <a:ext cx="66967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solidFill>
                  <a:srgbClr val="0000FF"/>
                </a:solidFill>
                <a:latin typeface="+mj-ea"/>
                <a:ea typeface="+mj-ea"/>
              </a:rPr>
              <a:t>1.  </a:t>
            </a:r>
            <a:r>
              <a:rPr lang="zh-CN" altLang="en-US" sz="2800" b="1" dirty="0" smtClean="0">
                <a:solidFill>
                  <a:srgbClr val="0000FF"/>
                </a:solidFill>
                <a:latin typeface="+mj-ea"/>
                <a:ea typeface="+mj-ea"/>
              </a:rPr>
              <a:t>电烙铁</a:t>
            </a:r>
            <a:r>
              <a:rPr kumimoji="1" lang="zh-CN" altLang="en-US" sz="2800" b="1" dirty="0" smtClean="0">
                <a:solidFill>
                  <a:srgbClr val="0000FF"/>
                </a:solidFill>
                <a:latin typeface="+mj-ea"/>
                <a:ea typeface="+mj-ea"/>
              </a:rPr>
              <a:t>握法和焊锡丝拿法</a:t>
            </a:r>
            <a:endParaRPr lang="zh-CN" altLang="en-US" sz="2800" b="1" dirty="0">
              <a:solidFill>
                <a:srgbClr val="0000FF"/>
              </a:solidFill>
              <a:latin typeface="+mj-ea"/>
              <a:ea typeface="+mj-ea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1187624" y="4653136"/>
            <a:ext cx="3024336" cy="20162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组合 7"/>
          <p:cNvGrpSpPr/>
          <p:nvPr/>
        </p:nvGrpSpPr>
        <p:grpSpPr>
          <a:xfrm>
            <a:off x="1259632" y="2132856"/>
            <a:ext cx="3024336" cy="2232248"/>
            <a:chOff x="1115616" y="2276872"/>
            <a:chExt cx="2663899" cy="2519515"/>
          </a:xfrm>
        </p:grpSpPr>
        <p:pic>
          <p:nvPicPr>
            <p:cNvPr id="9" name="Picture 5" descr="图片5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5616" y="2276872"/>
              <a:ext cx="2663899" cy="25195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 Box 3"/>
            <p:cNvSpPr txBox="1">
              <a:spLocks noChangeArrowheads="1"/>
            </p:cNvSpPr>
            <p:nvPr/>
          </p:nvSpPr>
          <p:spPr bwMode="auto">
            <a:xfrm>
              <a:off x="2699792" y="2276872"/>
              <a:ext cx="1008112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2000" b="1" dirty="0" smtClean="0">
                  <a:solidFill>
                    <a:srgbClr val="FF0000"/>
                  </a:solidFill>
                  <a:latin typeface="Tahoma" panose="020B0604030504040204" pitchFamily="34" charset="0"/>
                </a:rPr>
                <a:t>握笔法</a:t>
              </a:r>
              <a:endParaRPr kumimoji="1" lang="zh-CN" altLang="en-US" sz="2000" b="1" dirty="0">
                <a:solidFill>
                  <a:srgbClr val="FF0000"/>
                </a:solidFill>
                <a:latin typeface="Tahoma" panose="020B0604030504040204" pitchFamily="34" charset="0"/>
              </a:endParaRPr>
            </a:p>
          </p:txBody>
        </p:sp>
      </p:grpSp>
      <p:grpSp>
        <p:nvGrpSpPr>
          <p:cNvPr id="3" name="组合 10"/>
          <p:cNvGrpSpPr/>
          <p:nvPr/>
        </p:nvGrpSpPr>
        <p:grpSpPr>
          <a:xfrm>
            <a:off x="4788024" y="2132855"/>
            <a:ext cx="3312368" cy="2232248"/>
            <a:chOff x="4860032" y="2276872"/>
            <a:chExt cx="2592288" cy="2533372"/>
          </a:xfrm>
        </p:grpSpPr>
        <p:pic>
          <p:nvPicPr>
            <p:cNvPr id="12" name="Picture 6" descr="图片6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60032" y="2276872"/>
              <a:ext cx="2592288" cy="25333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 Box 4"/>
            <p:cNvSpPr txBox="1">
              <a:spLocks noChangeArrowheads="1"/>
            </p:cNvSpPr>
            <p:nvPr/>
          </p:nvSpPr>
          <p:spPr bwMode="auto">
            <a:xfrm>
              <a:off x="6372200" y="2276872"/>
              <a:ext cx="1080119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2000" b="1" dirty="0" smtClean="0">
                  <a:solidFill>
                    <a:srgbClr val="FF0000"/>
                  </a:solidFill>
                  <a:latin typeface="Tahoma" panose="020B0604030504040204" pitchFamily="34" charset="0"/>
                </a:rPr>
                <a:t>直握法</a:t>
              </a:r>
              <a:endParaRPr kumimoji="1" lang="zh-CN" altLang="en-US" sz="2000" b="1" dirty="0">
                <a:solidFill>
                  <a:srgbClr val="FF0000"/>
                </a:solidFill>
                <a:latin typeface="Tahoma" panose="020B0604030504040204" pitchFamily="34" charset="0"/>
              </a:endParaRPr>
            </a:p>
          </p:txBody>
        </p:sp>
      </p:grp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7900" y="4568825"/>
            <a:ext cx="3302635" cy="2184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1520" y="116632"/>
            <a:ext cx="8534596" cy="1143000"/>
          </a:xfrm>
        </p:spPr>
        <p:txBody>
          <a:bodyPr/>
          <a:lstStyle/>
          <a:p>
            <a:r>
              <a:rPr lang="en-US" altLang="zh-CN" dirty="0" smtClean="0"/>
              <a:t>2.4  </a:t>
            </a:r>
            <a:r>
              <a:rPr lang="zh-CN" altLang="en-US" dirty="0" smtClean="0"/>
              <a:t>电烙铁的使用方法</a:t>
            </a:r>
            <a:endParaRPr lang="zh-CN" altLang="en-US" dirty="0"/>
          </a:p>
        </p:txBody>
      </p:sp>
      <p:grpSp>
        <p:nvGrpSpPr>
          <p:cNvPr id="3" name="Group 2"/>
          <p:cNvGrpSpPr/>
          <p:nvPr/>
        </p:nvGrpSpPr>
        <p:grpSpPr bwMode="auto">
          <a:xfrm>
            <a:off x="3409950" y="4020185"/>
            <a:ext cx="996315" cy="878205"/>
            <a:chOff x="2286" y="2338"/>
            <a:chExt cx="379" cy="447"/>
          </a:xfrm>
        </p:grpSpPr>
        <p:sp>
          <p:nvSpPr>
            <p:cNvPr id="5" name="Arc 3"/>
            <p:cNvSpPr/>
            <p:nvPr/>
          </p:nvSpPr>
          <p:spPr bwMode="auto">
            <a:xfrm rot="14152242" flipH="1" flipV="1">
              <a:off x="2257" y="2636"/>
              <a:ext cx="213" cy="62"/>
            </a:xfrm>
            <a:custGeom>
              <a:avLst/>
              <a:gdLst>
                <a:gd name="G0" fmla="+- 21600 0 0"/>
                <a:gd name="G1" fmla="+- 21600 0 0"/>
                <a:gd name="G2" fmla="+- 21600 0 0"/>
                <a:gd name="T0" fmla="*/ 0 w 43200"/>
                <a:gd name="T1" fmla="*/ 21599 h 21600"/>
                <a:gd name="T2" fmla="*/ 43200 w 43200"/>
                <a:gd name="T3" fmla="*/ 21600 h 21600"/>
                <a:gd name="T4" fmla="*/ 21600 w 432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200" h="21600" fill="none" extrusionOk="0">
                  <a:moveTo>
                    <a:pt x="0" y="21599"/>
                  </a:moveTo>
                  <a:cubicBezTo>
                    <a:pt x="0" y="9670"/>
                    <a:pt x="9671" y="-1"/>
                    <a:pt x="21600" y="0"/>
                  </a:cubicBezTo>
                  <a:cubicBezTo>
                    <a:pt x="33529" y="0"/>
                    <a:pt x="43200" y="9670"/>
                    <a:pt x="43200" y="21600"/>
                  </a:cubicBezTo>
                </a:path>
                <a:path w="43200" h="21600" stroke="0" extrusionOk="0">
                  <a:moveTo>
                    <a:pt x="0" y="21599"/>
                  </a:moveTo>
                  <a:cubicBezTo>
                    <a:pt x="0" y="9670"/>
                    <a:pt x="9671" y="-1"/>
                    <a:pt x="21600" y="0"/>
                  </a:cubicBezTo>
                  <a:cubicBezTo>
                    <a:pt x="33529" y="0"/>
                    <a:pt x="43200" y="9670"/>
                    <a:pt x="43200" y="21600"/>
                  </a:cubicBezTo>
                  <a:lnTo>
                    <a:pt x="21600" y="21600"/>
                  </a:lnTo>
                  <a:close/>
                </a:path>
              </a:pathLst>
            </a:custGeom>
            <a:noFill/>
            <a:ln w="1905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" name="Arc 4"/>
            <p:cNvSpPr/>
            <p:nvPr/>
          </p:nvSpPr>
          <p:spPr bwMode="auto">
            <a:xfrm rot="14154762" flipH="1" flipV="1">
              <a:off x="2288" y="2586"/>
              <a:ext cx="268" cy="78"/>
            </a:xfrm>
            <a:custGeom>
              <a:avLst/>
              <a:gdLst>
                <a:gd name="G0" fmla="+- 21600 0 0"/>
                <a:gd name="G1" fmla="+- 21600 0 0"/>
                <a:gd name="G2" fmla="+- 21600 0 0"/>
                <a:gd name="T0" fmla="*/ 0 w 43200"/>
                <a:gd name="T1" fmla="*/ 21599 h 21600"/>
                <a:gd name="T2" fmla="*/ 43200 w 43200"/>
                <a:gd name="T3" fmla="*/ 21600 h 21600"/>
                <a:gd name="T4" fmla="*/ 21600 w 432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200" h="21600" fill="none" extrusionOk="0">
                  <a:moveTo>
                    <a:pt x="0" y="21599"/>
                  </a:moveTo>
                  <a:cubicBezTo>
                    <a:pt x="0" y="9670"/>
                    <a:pt x="9671" y="-1"/>
                    <a:pt x="21600" y="0"/>
                  </a:cubicBezTo>
                  <a:cubicBezTo>
                    <a:pt x="33529" y="0"/>
                    <a:pt x="43200" y="9670"/>
                    <a:pt x="43200" y="21600"/>
                  </a:cubicBezTo>
                </a:path>
                <a:path w="43200" h="21600" stroke="0" extrusionOk="0">
                  <a:moveTo>
                    <a:pt x="0" y="21599"/>
                  </a:moveTo>
                  <a:cubicBezTo>
                    <a:pt x="0" y="9670"/>
                    <a:pt x="9671" y="-1"/>
                    <a:pt x="21600" y="0"/>
                  </a:cubicBezTo>
                  <a:cubicBezTo>
                    <a:pt x="33529" y="0"/>
                    <a:pt x="43200" y="9670"/>
                    <a:pt x="43200" y="21600"/>
                  </a:cubicBezTo>
                  <a:lnTo>
                    <a:pt x="21600" y="21600"/>
                  </a:lnTo>
                  <a:close/>
                </a:path>
              </a:pathLst>
            </a:custGeom>
            <a:noFill/>
            <a:ln w="1905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" name="Arc 5"/>
            <p:cNvSpPr/>
            <p:nvPr/>
          </p:nvSpPr>
          <p:spPr bwMode="auto">
            <a:xfrm rot="14171515" flipH="1" flipV="1">
              <a:off x="2334" y="2545"/>
              <a:ext cx="290" cy="84"/>
            </a:xfrm>
            <a:custGeom>
              <a:avLst/>
              <a:gdLst>
                <a:gd name="G0" fmla="+- 21600 0 0"/>
                <a:gd name="G1" fmla="+- 21600 0 0"/>
                <a:gd name="G2" fmla="+- 21600 0 0"/>
                <a:gd name="T0" fmla="*/ 0 w 43200"/>
                <a:gd name="T1" fmla="*/ 21599 h 21600"/>
                <a:gd name="T2" fmla="*/ 43200 w 43200"/>
                <a:gd name="T3" fmla="*/ 21600 h 21600"/>
                <a:gd name="T4" fmla="*/ 21600 w 432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200" h="21600" fill="none" extrusionOk="0">
                  <a:moveTo>
                    <a:pt x="0" y="21599"/>
                  </a:moveTo>
                  <a:cubicBezTo>
                    <a:pt x="0" y="9670"/>
                    <a:pt x="9671" y="-1"/>
                    <a:pt x="21600" y="0"/>
                  </a:cubicBezTo>
                  <a:cubicBezTo>
                    <a:pt x="33529" y="0"/>
                    <a:pt x="43200" y="9670"/>
                    <a:pt x="43200" y="21600"/>
                  </a:cubicBezTo>
                </a:path>
                <a:path w="43200" h="21600" stroke="0" extrusionOk="0">
                  <a:moveTo>
                    <a:pt x="0" y="21599"/>
                  </a:moveTo>
                  <a:cubicBezTo>
                    <a:pt x="0" y="9670"/>
                    <a:pt x="9671" y="-1"/>
                    <a:pt x="21600" y="0"/>
                  </a:cubicBezTo>
                  <a:cubicBezTo>
                    <a:pt x="33529" y="0"/>
                    <a:pt x="43200" y="9670"/>
                    <a:pt x="43200" y="21600"/>
                  </a:cubicBezTo>
                  <a:lnTo>
                    <a:pt x="21600" y="21600"/>
                  </a:lnTo>
                  <a:close/>
                </a:path>
              </a:pathLst>
            </a:custGeom>
            <a:noFill/>
            <a:ln w="1905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" name="Arc 6"/>
            <p:cNvSpPr/>
            <p:nvPr/>
          </p:nvSpPr>
          <p:spPr bwMode="auto">
            <a:xfrm rot="14165208" flipH="1" flipV="1">
              <a:off x="2382" y="2500"/>
              <a:ext cx="325" cy="96"/>
            </a:xfrm>
            <a:custGeom>
              <a:avLst/>
              <a:gdLst>
                <a:gd name="G0" fmla="+- 21600 0 0"/>
                <a:gd name="G1" fmla="+- 21600 0 0"/>
                <a:gd name="G2" fmla="+- 21600 0 0"/>
                <a:gd name="T0" fmla="*/ 0 w 43200"/>
                <a:gd name="T1" fmla="*/ 21599 h 21600"/>
                <a:gd name="T2" fmla="*/ 43200 w 43200"/>
                <a:gd name="T3" fmla="*/ 21600 h 21600"/>
                <a:gd name="T4" fmla="*/ 21600 w 432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200" h="21600" fill="none" extrusionOk="0">
                  <a:moveTo>
                    <a:pt x="0" y="21599"/>
                  </a:moveTo>
                  <a:cubicBezTo>
                    <a:pt x="0" y="9670"/>
                    <a:pt x="9671" y="-1"/>
                    <a:pt x="21600" y="0"/>
                  </a:cubicBezTo>
                  <a:cubicBezTo>
                    <a:pt x="33529" y="0"/>
                    <a:pt x="43200" y="9670"/>
                    <a:pt x="43200" y="21600"/>
                  </a:cubicBezTo>
                </a:path>
                <a:path w="43200" h="21600" stroke="0" extrusionOk="0">
                  <a:moveTo>
                    <a:pt x="0" y="21599"/>
                  </a:moveTo>
                  <a:cubicBezTo>
                    <a:pt x="0" y="9670"/>
                    <a:pt x="9671" y="-1"/>
                    <a:pt x="21600" y="0"/>
                  </a:cubicBezTo>
                  <a:cubicBezTo>
                    <a:pt x="33529" y="0"/>
                    <a:pt x="43200" y="9670"/>
                    <a:pt x="43200" y="21600"/>
                  </a:cubicBezTo>
                  <a:lnTo>
                    <a:pt x="21600" y="21600"/>
                  </a:lnTo>
                  <a:close/>
                </a:path>
              </a:pathLst>
            </a:custGeom>
            <a:noFill/>
            <a:ln w="1905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" name="Arc 7"/>
            <p:cNvSpPr/>
            <p:nvPr/>
          </p:nvSpPr>
          <p:spPr bwMode="auto">
            <a:xfrm rot="14165208" flipH="1" flipV="1">
              <a:off x="2454" y="2453"/>
              <a:ext cx="325" cy="96"/>
            </a:xfrm>
            <a:custGeom>
              <a:avLst/>
              <a:gdLst>
                <a:gd name="G0" fmla="+- 21600 0 0"/>
                <a:gd name="G1" fmla="+- 21600 0 0"/>
                <a:gd name="G2" fmla="+- 21600 0 0"/>
                <a:gd name="T0" fmla="*/ 0 w 43200"/>
                <a:gd name="T1" fmla="*/ 21599 h 21600"/>
                <a:gd name="T2" fmla="*/ 43200 w 43200"/>
                <a:gd name="T3" fmla="*/ 21600 h 21600"/>
                <a:gd name="T4" fmla="*/ 21600 w 432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200" h="21600" fill="none" extrusionOk="0">
                  <a:moveTo>
                    <a:pt x="0" y="21599"/>
                  </a:moveTo>
                  <a:cubicBezTo>
                    <a:pt x="0" y="9670"/>
                    <a:pt x="9671" y="-1"/>
                    <a:pt x="21600" y="0"/>
                  </a:cubicBezTo>
                  <a:cubicBezTo>
                    <a:pt x="33529" y="0"/>
                    <a:pt x="43200" y="9670"/>
                    <a:pt x="43200" y="21600"/>
                  </a:cubicBezTo>
                </a:path>
                <a:path w="43200" h="21600" stroke="0" extrusionOk="0">
                  <a:moveTo>
                    <a:pt x="0" y="21599"/>
                  </a:moveTo>
                  <a:cubicBezTo>
                    <a:pt x="0" y="9670"/>
                    <a:pt x="9671" y="-1"/>
                    <a:pt x="21600" y="0"/>
                  </a:cubicBezTo>
                  <a:cubicBezTo>
                    <a:pt x="33529" y="0"/>
                    <a:pt x="43200" y="9670"/>
                    <a:pt x="43200" y="21600"/>
                  </a:cubicBezTo>
                  <a:lnTo>
                    <a:pt x="21600" y="21600"/>
                  </a:lnTo>
                  <a:close/>
                </a:path>
              </a:pathLst>
            </a:custGeom>
            <a:noFill/>
            <a:ln w="762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" name="Arc 8"/>
            <p:cNvSpPr/>
            <p:nvPr/>
          </p:nvSpPr>
          <p:spPr bwMode="auto">
            <a:xfrm rot="14152242" flipH="1" flipV="1">
              <a:off x="2224" y="2669"/>
              <a:ext cx="178" cy="53"/>
            </a:xfrm>
            <a:custGeom>
              <a:avLst/>
              <a:gdLst>
                <a:gd name="G0" fmla="+- 21600 0 0"/>
                <a:gd name="G1" fmla="+- 21600 0 0"/>
                <a:gd name="G2" fmla="+- 21600 0 0"/>
                <a:gd name="T0" fmla="*/ 0 w 43200"/>
                <a:gd name="T1" fmla="*/ 21599 h 21600"/>
                <a:gd name="T2" fmla="*/ 43200 w 43200"/>
                <a:gd name="T3" fmla="*/ 21600 h 21600"/>
                <a:gd name="T4" fmla="*/ 21600 w 432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200" h="21600" fill="none" extrusionOk="0">
                  <a:moveTo>
                    <a:pt x="0" y="21599"/>
                  </a:moveTo>
                  <a:cubicBezTo>
                    <a:pt x="0" y="9670"/>
                    <a:pt x="9671" y="-1"/>
                    <a:pt x="21600" y="0"/>
                  </a:cubicBezTo>
                  <a:cubicBezTo>
                    <a:pt x="33529" y="0"/>
                    <a:pt x="43200" y="9670"/>
                    <a:pt x="43200" y="21600"/>
                  </a:cubicBezTo>
                </a:path>
                <a:path w="43200" h="21600" stroke="0" extrusionOk="0">
                  <a:moveTo>
                    <a:pt x="0" y="21599"/>
                  </a:moveTo>
                  <a:cubicBezTo>
                    <a:pt x="0" y="9670"/>
                    <a:pt x="9671" y="-1"/>
                    <a:pt x="21600" y="0"/>
                  </a:cubicBezTo>
                  <a:cubicBezTo>
                    <a:pt x="33529" y="0"/>
                    <a:pt x="43200" y="9670"/>
                    <a:pt x="43200" y="21600"/>
                  </a:cubicBezTo>
                  <a:lnTo>
                    <a:pt x="21600" y="21600"/>
                  </a:lnTo>
                  <a:close/>
                </a:path>
              </a:pathLst>
            </a:custGeom>
            <a:noFill/>
            <a:ln w="1905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11" name="Rectangle 9"/>
          <p:cNvSpPr>
            <a:spLocks noChangeArrowheads="1"/>
          </p:cNvSpPr>
          <p:nvPr/>
        </p:nvSpPr>
        <p:spPr bwMode="auto">
          <a:xfrm>
            <a:off x="781050" y="1556385"/>
            <a:ext cx="7708265" cy="5854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altLang="zh-CN" sz="2800" b="1" dirty="0" smtClean="0">
                <a:solidFill>
                  <a:srgbClr val="0000FF"/>
                </a:solidFill>
                <a:latin typeface="+mj-ea"/>
                <a:ea typeface="+mj-ea"/>
              </a:rPr>
              <a:t>2.  </a:t>
            </a:r>
            <a:r>
              <a:rPr lang="zh-CN" altLang="en-US" sz="2800" b="1" dirty="0" smtClean="0">
                <a:solidFill>
                  <a:srgbClr val="0000FF"/>
                </a:solidFill>
                <a:latin typeface="+mj-ea"/>
                <a:ea typeface="+mj-ea"/>
              </a:rPr>
              <a:t>必须</a:t>
            </a:r>
            <a:r>
              <a:rPr lang="zh-CN" altLang="en-US" sz="2800" b="1" dirty="0">
                <a:solidFill>
                  <a:srgbClr val="0000FF"/>
                </a:solidFill>
                <a:latin typeface="+mj-ea"/>
                <a:ea typeface="+mj-ea"/>
              </a:rPr>
              <a:t>插在烙铁架中，烙铁尖不要露在架外</a:t>
            </a:r>
            <a:endParaRPr lang="zh-CN" altLang="en-US" sz="2800" b="1" dirty="0">
              <a:solidFill>
                <a:srgbClr val="0000FF"/>
              </a:solidFill>
              <a:latin typeface="+mj-ea"/>
              <a:ea typeface="+mj-ea"/>
            </a:endParaRPr>
          </a:p>
        </p:txBody>
      </p:sp>
      <p:grpSp>
        <p:nvGrpSpPr>
          <p:cNvPr id="62" name="组合 61"/>
          <p:cNvGrpSpPr/>
          <p:nvPr/>
        </p:nvGrpSpPr>
        <p:grpSpPr>
          <a:xfrm>
            <a:off x="2627630" y="2077085"/>
            <a:ext cx="5868035" cy="2066290"/>
            <a:chOff x="4750" y="2931"/>
            <a:chExt cx="9241" cy="3254"/>
          </a:xfrm>
        </p:grpSpPr>
        <p:grpSp>
          <p:nvGrpSpPr>
            <p:cNvPr id="12" name="Group 12"/>
            <p:cNvGrpSpPr/>
            <p:nvPr/>
          </p:nvGrpSpPr>
          <p:grpSpPr bwMode="auto">
            <a:xfrm rot="19598596">
              <a:off x="11673" y="2931"/>
              <a:ext cx="2318" cy="2709"/>
              <a:chOff x="3854" y="1635"/>
              <a:chExt cx="2384" cy="4425"/>
            </a:xfrm>
          </p:grpSpPr>
          <p:sp>
            <p:nvSpPr>
              <p:cNvPr id="46" name="Arc 13"/>
              <p:cNvSpPr/>
              <p:nvPr/>
            </p:nvSpPr>
            <p:spPr bwMode="auto">
              <a:xfrm>
                <a:off x="3854" y="1635"/>
                <a:ext cx="1740" cy="2445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1600"/>
                  <a:gd name="T2" fmla="*/ 21600 w 21600"/>
                  <a:gd name="T3" fmla="*/ 21600 h 21600"/>
                  <a:gd name="T4" fmla="*/ 0 w 2160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76200">
                <a:solidFill>
                  <a:srgbClr val="80808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7" name="Arc 14"/>
              <p:cNvSpPr/>
              <p:nvPr/>
            </p:nvSpPr>
            <p:spPr bwMode="auto">
              <a:xfrm flipH="1" flipV="1">
                <a:off x="5592" y="3960"/>
                <a:ext cx="646" cy="2100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1600"/>
                  <a:gd name="T2" fmla="*/ 21600 w 21600"/>
                  <a:gd name="T3" fmla="*/ 21600 h 21600"/>
                  <a:gd name="T4" fmla="*/ 0 w 2160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76200">
                <a:solidFill>
                  <a:srgbClr val="80808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3" name="Group 15"/>
            <p:cNvGrpSpPr/>
            <p:nvPr/>
          </p:nvGrpSpPr>
          <p:grpSpPr bwMode="auto">
            <a:xfrm rot="3355184">
              <a:off x="7830" y="2301"/>
              <a:ext cx="805" cy="6965"/>
              <a:chOff x="7884" y="924"/>
              <a:chExt cx="558" cy="5217"/>
            </a:xfrm>
          </p:grpSpPr>
          <p:sp>
            <p:nvSpPr>
              <p:cNvPr id="15" name="Rectangle 16"/>
              <p:cNvSpPr>
                <a:spLocks noChangeArrowheads="1"/>
              </p:cNvSpPr>
              <p:nvPr/>
            </p:nvSpPr>
            <p:spPr bwMode="auto">
              <a:xfrm>
                <a:off x="7944" y="1551"/>
                <a:ext cx="430" cy="1935"/>
              </a:xfrm>
              <a:prstGeom prst="rect">
                <a:avLst/>
              </a:prstGeom>
              <a:gradFill rotWithShape="0">
                <a:gsLst>
                  <a:gs pos="0">
                    <a:srgbClr val="663300">
                      <a:gamma/>
                      <a:tint val="18039"/>
                      <a:invGamma/>
                    </a:srgbClr>
                  </a:gs>
                  <a:gs pos="100000">
                    <a:srgbClr val="663300"/>
                  </a:gs>
                </a:gsLst>
                <a:lin ang="2700000" scaled="1"/>
              </a:gradFill>
              <a:ln w="19050">
                <a:solidFill>
                  <a:srgbClr val="000000"/>
                </a:solidFill>
                <a:miter lim="800000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" name="AutoShape 17"/>
              <p:cNvSpPr>
                <a:spLocks noChangeArrowheads="1"/>
              </p:cNvSpPr>
              <p:nvPr/>
            </p:nvSpPr>
            <p:spPr bwMode="auto">
              <a:xfrm flipV="1">
                <a:off x="7950" y="1425"/>
                <a:ext cx="420" cy="123"/>
              </a:xfrm>
              <a:custGeom>
                <a:avLst/>
                <a:gdLst>
                  <a:gd name="G0" fmla="+- 5400 0 0"/>
                  <a:gd name="G1" fmla="+- 21600 0 5400"/>
                  <a:gd name="G2" fmla="*/ 5400 1 2"/>
                  <a:gd name="G3" fmla="+- 21600 0 G2"/>
                  <a:gd name="G4" fmla="+/ 5400 21600 2"/>
                  <a:gd name="G5" fmla="+/ G1 0 2"/>
                  <a:gd name="G6" fmla="*/ 21600 21600 5400"/>
                  <a:gd name="G7" fmla="*/ G6 1 2"/>
                  <a:gd name="G8" fmla="+- 21600 0 G7"/>
                  <a:gd name="G9" fmla="*/ 21600 1 2"/>
                  <a:gd name="G10" fmla="+- 5400 0 G9"/>
                  <a:gd name="G11" fmla="?: G10 G8 0"/>
                  <a:gd name="G12" fmla="?: G10 G7 21600"/>
                  <a:gd name="T0" fmla="*/ 18900 w 21600"/>
                  <a:gd name="T1" fmla="*/ 10800 h 21600"/>
                  <a:gd name="T2" fmla="*/ 10800 w 21600"/>
                  <a:gd name="T3" fmla="*/ 21600 h 21600"/>
                  <a:gd name="T4" fmla="*/ 2700 w 21600"/>
                  <a:gd name="T5" fmla="*/ 10800 h 21600"/>
                  <a:gd name="T6" fmla="*/ 10800 w 21600"/>
                  <a:gd name="T7" fmla="*/ 0 h 21600"/>
                  <a:gd name="T8" fmla="*/ 4500 w 21600"/>
                  <a:gd name="T9" fmla="*/ 4500 h 21600"/>
                  <a:gd name="T10" fmla="*/ 17100 w 21600"/>
                  <a:gd name="T11" fmla="*/ 171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0" y="0"/>
                    </a:moveTo>
                    <a:lnTo>
                      <a:pt x="5400" y="21600"/>
                    </a:lnTo>
                    <a:lnTo>
                      <a:pt x="1620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000000"/>
              </a:solidFill>
              <a:ln w="19050">
                <a:solidFill>
                  <a:srgbClr val="000000"/>
                </a:solidFill>
                <a:miter lim="800000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7" name="Rectangle 18"/>
              <p:cNvSpPr>
                <a:spLocks noChangeArrowheads="1"/>
              </p:cNvSpPr>
              <p:nvPr/>
            </p:nvSpPr>
            <p:spPr bwMode="auto">
              <a:xfrm>
                <a:off x="7884" y="3486"/>
                <a:ext cx="556" cy="195"/>
              </a:xfrm>
              <a:prstGeom prst="rect">
                <a:avLst/>
              </a:prstGeom>
              <a:gradFill rotWithShape="0">
                <a:gsLst>
                  <a:gs pos="0">
                    <a:srgbClr val="996600"/>
                  </a:gs>
                  <a:gs pos="100000">
                    <a:srgbClr val="996600">
                      <a:gamma/>
                      <a:shade val="46275"/>
                      <a:invGamma/>
                    </a:srgbClr>
                  </a:gs>
                </a:gsLst>
                <a:lin ang="2700000" scaled="1"/>
              </a:gradFill>
              <a:ln w="19050">
                <a:solidFill>
                  <a:srgbClr val="000000"/>
                </a:solidFill>
                <a:miter lim="800000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" name="Rectangle 19"/>
              <p:cNvSpPr>
                <a:spLocks noChangeArrowheads="1"/>
              </p:cNvSpPr>
              <p:nvPr/>
            </p:nvSpPr>
            <p:spPr bwMode="auto">
              <a:xfrm>
                <a:off x="7886" y="3681"/>
                <a:ext cx="556" cy="114"/>
              </a:xfrm>
              <a:prstGeom prst="rect">
                <a:avLst/>
              </a:prstGeom>
              <a:solidFill>
                <a:srgbClr val="000000"/>
              </a:solidFill>
              <a:ln w="19050">
                <a:solidFill>
                  <a:srgbClr val="000000"/>
                </a:solidFill>
                <a:miter lim="800000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9" name="Rectangle 20"/>
              <p:cNvSpPr>
                <a:spLocks noChangeArrowheads="1"/>
              </p:cNvSpPr>
              <p:nvPr/>
            </p:nvSpPr>
            <p:spPr bwMode="auto">
              <a:xfrm>
                <a:off x="8048" y="3795"/>
                <a:ext cx="240" cy="63"/>
              </a:xfrm>
              <a:prstGeom prst="rect">
                <a:avLst/>
              </a:prstGeom>
              <a:solidFill>
                <a:srgbClr val="000000"/>
              </a:solidFill>
              <a:ln w="19050">
                <a:solidFill>
                  <a:srgbClr val="000000"/>
                </a:solidFill>
                <a:miter lim="800000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" name="Rectangle 21"/>
              <p:cNvSpPr>
                <a:spLocks noChangeArrowheads="1"/>
              </p:cNvSpPr>
              <p:nvPr/>
            </p:nvSpPr>
            <p:spPr bwMode="auto">
              <a:xfrm>
                <a:off x="8104" y="3861"/>
                <a:ext cx="136" cy="708"/>
              </a:xfrm>
              <a:prstGeom prst="rect">
                <a:avLst/>
              </a:prstGeom>
              <a:solidFill>
                <a:srgbClr val="C0C0C0"/>
              </a:solidFill>
              <a:ln w="19050">
                <a:solidFill>
                  <a:srgbClr val="000000"/>
                </a:solidFill>
                <a:miter lim="800000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" name="Rectangle 22"/>
              <p:cNvSpPr>
                <a:spLocks noChangeArrowheads="1"/>
              </p:cNvSpPr>
              <p:nvPr/>
            </p:nvSpPr>
            <p:spPr bwMode="auto">
              <a:xfrm>
                <a:off x="8084" y="4569"/>
                <a:ext cx="178" cy="936"/>
              </a:xfrm>
              <a:prstGeom prst="rect">
                <a:avLst/>
              </a:prstGeom>
              <a:solidFill>
                <a:srgbClr val="C0C0C0"/>
              </a:solidFill>
              <a:ln w="19050">
                <a:solidFill>
                  <a:srgbClr val="000000"/>
                </a:solidFill>
                <a:miter lim="800000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2" name="AutoShape 23"/>
              <p:cNvSpPr>
                <a:spLocks noChangeArrowheads="1"/>
              </p:cNvSpPr>
              <p:nvPr/>
            </p:nvSpPr>
            <p:spPr bwMode="auto">
              <a:xfrm>
                <a:off x="8114" y="5511"/>
                <a:ext cx="116" cy="630"/>
              </a:xfrm>
              <a:custGeom>
                <a:avLst/>
                <a:gdLst>
                  <a:gd name="G0" fmla="+- 8193 0 0"/>
                  <a:gd name="G1" fmla="+- 21600 0 8193"/>
                  <a:gd name="G2" fmla="*/ 8193 1 2"/>
                  <a:gd name="G3" fmla="+- 21600 0 G2"/>
                  <a:gd name="G4" fmla="+/ 8193 21600 2"/>
                  <a:gd name="G5" fmla="+/ G1 0 2"/>
                  <a:gd name="G6" fmla="*/ 21600 21600 8193"/>
                  <a:gd name="G7" fmla="*/ G6 1 2"/>
                  <a:gd name="G8" fmla="+- 21600 0 G7"/>
                  <a:gd name="G9" fmla="*/ 21600 1 2"/>
                  <a:gd name="G10" fmla="+- 8193 0 G9"/>
                  <a:gd name="G11" fmla="?: G10 G8 0"/>
                  <a:gd name="G12" fmla="?: G10 G7 21600"/>
                  <a:gd name="T0" fmla="*/ 17503 w 21600"/>
                  <a:gd name="T1" fmla="*/ 10800 h 21600"/>
                  <a:gd name="T2" fmla="*/ 10800 w 21600"/>
                  <a:gd name="T3" fmla="*/ 21600 h 21600"/>
                  <a:gd name="T4" fmla="*/ 4097 w 21600"/>
                  <a:gd name="T5" fmla="*/ 10800 h 21600"/>
                  <a:gd name="T6" fmla="*/ 10800 w 21600"/>
                  <a:gd name="T7" fmla="*/ 0 h 21600"/>
                  <a:gd name="T8" fmla="*/ 5897 w 21600"/>
                  <a:gd name="T9" fmla="*/ 5897 h 21600"/>
                  <a:gd name="T10" fmla="*/ 15703 w 21600"/>
                  <a:gd name="T11" fmla="*/ 15703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0" y="0"/>
                    </a:moveTo>
                    <a:lnTo>
                      <a:pt x="8193" y="21600"/>
                    </a:lnTo>
                    <a:lnTo>
                      <a:pt x="13407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C0C0C0"/>
              </a:solidFill>
              <a:ln w="19050">
                <a:solidFill>
                  <a:srgbClr val="000000"/>
                </a:solidFill>
                <a:miter lim="800000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" name="Rectangle 24"/>
              <p:cNvSpPr>
                <a:spLocks noChangeArrowheads="1"/>
              </p:cNvSpPr>
              <p:nvPr/>
            </p:nvSpPr>
            <p:spPr bwMode="auto">
              <a:xfrm>
                <a:off x="8070" y="924"/>
                <a:ext cx="182" cy="507"/>
              </a:xfrm>
              <a:prstGeom prst="rect">
                <a:avLst/>
              </a:prstGeom>
              <a:solidFill>
                <a:srgbClr val="969696"/>
              </a:solidFill>
              <a:ln w="19050">
                <a:solidFill>
                  <a:srgbClr val="000000"/>
                </a:solidFill>
                <a:miter lim="800000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" name="Line 25"/>
              <p:cNvSpPr>
                <a:spLocks noChangeShapeType="1"/>
              </p:cNvSpPr>
              <p:nvPr/>
            </p:nvSpPr>
            <p:spPr bwMode="auto">
              <a:xfrm>
                <a:off x="8124" y="981"/>
                <a:ext cx="120" cy="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5" name="Line 26"/>
              <p:cNvSpPr>
                <a:spLocks noChangeShapeType="1"/>
              </p:cNvSpPr>
              <p:nvPr/>
            </p:nvSpPr>
            <p:spPr bwMode="auto">
              <a:xfrm>
                <a:off x="8120" y="1056"/>
                <a:ext cx="120" cy="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6" name="Line 27"/>
              <p:cNvSpPr>
                <a:spLocks noChangeShapeType="1"/>
              </p:cNvSpPr>
              <p:nvPr/>
            </p:nvSpPr>
            <p:spPr bwMode="auto">
              <a:xfrm>
                <a:off x="8124" y="1131"/>
                <a:ext cx="120" cy="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7" name="Line 28"/>
              <p:cNvSpPr>
                <a:spLocks noChangeShapeType="1"/>
              </p:cNvSpPr>
              <p:nvPr/>
            </p:nvSpPr>
            <p:spPr bwMode="auto">
              <a:xfrm>
                <a:off x="8124" y="1185"/>
                <a:ext cx="120" cy="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" name="Line 29"/>
              <p:cNvSpPr>
                <a:spLocks noChangeShapeType="1"/>
              </p:cNvSpPr>
              <p:nvPr/>
            </p:nvSpPr>
            <p:spPr bwMode="auto">
              <a:xfrm>
                <a:off x="8124" y="1254"/>
                <a:ext cx="120" cy="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" name="Line 30"/>
              <p:cNvSpPr>
                <a:spLocks noChangeShapeType="1"/>
              </p:cNvSpPr>
              <p:nvPr/>
            </p:nvSpPr>
            <p:spPr bwMode="auto">
              <a:xfrm>
                <a:off x="8130" y="1320"/>
                <a:ext cx="120" cy="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0" name="Line 31"/>
              <p:cNvSpPr>
                <a:spLocks noChangeShapeType="1"/>
              </p:cNvSpPr>
              <p:nvPr/>
            </p:nvSpPr>
            <p:spPr bwMode="auto">
              <a:xfrm>
                <a:off x="8124" y="1380"/>
                <a:ext cx="120" cy="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" name="Line 32"/>
              <p:cNvSpPr>
                <a:spLocks noChangeShapeType="1"/>
              </p:cNvSpPr>
              <p:nvPr/>
            </p:nvSpPr>
            <p:spPr bwMode="auto">
              <a:xfrm>
                <a:off x="8074" y="1350"/>
                <a:ext cx="120" cy="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" name="Line 33"/>
              <p:cNvSpPr>
                <a:spLocks noChangeShapeType="1"/>
              </p:cNvSpPr>
              <p:nvPr/>
            </p:nvSpPr>
            <p:spPr bwMode="auto">
              <a:xfrm>
                <a:off x="8076" y="1281"/>
                <a:ext cx="120" cy="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3" name="Line 34"/>
              <p:cNvSpPr>
                <a:spLocks noChangeShapeType="1"/>
              </p:cNvSpPr>
              <p:nvPr/>
            </p:nvSpPr>
            <p:spPr bwMode="auto">
              <a:xfrm>
                <a:off x="8076" y="1221"/>
                <a:ext cx="120" cy="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4" name="Line 35"/>
              <p:cNvSpPr>
                <a:spLocks noChangeShapeType="1"/>
              </p:cNvSpPr>
              <p:nvPr/>
            </p:nvSpPr>
            <p:spPr bwMode="auto">
              <a:xfrm>
                <a:off x="8072" y="1161"/>
                <a:ext cx="120" cy="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5" name="Line 36"/>
              <p:cNvSpPr>
                <a:spLocks noChangeShapeType="1"/>
              </p:cNvSpPr>
              <p:nvPr/>
            </p:nvSpPr>
            <p:spPr bwMode="auto">
              <a:xfrm>
                <a:off x="8072" y="1023"/>
                <a:ext cx="120" cy="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" name="Line 37"/>
              <p:cNvSpPr>
                <a:spLocks noChangeShapeType="1"/>
              </p:cNvSpPr>
              <p:nvPr/>
            </p:nvSpPr>
            <p:spPr bwMode="auto">
              <a:xfrm>
                <a:off x="8076" y="1092"/>
                <a:ext cx="120" cy="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7" name="Rectangle 38"/>
              <p:cNvSpPr>
                <a:spLocks noChangeArrowheads="1"/>
              </p:cNvSpPr>
              <p:nvPr/>
            </p:nvSpPr>
            <p:spPr bwMode="auto">
              <a:xfrm>
                <a:off x="8110" y="3483"/>
                <a:ext cx="90" cy="195"/>
              </a:xfrm>
              <a:prstGeom prst="rect">
                <a:avLst/>
              </a:prstGeom>
              <a:gradFill rotWithShape="0">
                <a:gsLst>
                  <a:gs pos="0">
                    <a:srgbClr val="CC9900"/>
                  </a:gs>
                  <a:gs pos="100000">
                    <a:srgbClr val="CC9900">
                      <a:gamma/>
                      <a:shade val="46275"/>
                      <a:invGamma/>
                    </a:srgbClr>
                  </a:gs>
                </a:gsLst>
                <a:lin ang="2700000" scaled="1"/>
              </a:gradFill>
              <a:ln w="19050">
                <a:solidFill>
                  <a:srgbClr val="000000"/>
                </a:solidFill>
                <a:miter lim="800000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" name="Line 39"/>
              <p:cNvSpPr>
                <a:spLocks noChangeShapeType="1"/>
              </p:cNvSpPr>
              <p:nvPr/>
            </p:nvSpPr>
            <p:spPr bwMode="auto">
              <a:xfrm>
                <a:off x="7892" y="3612"/>
                <a:ext cx="210" cy="0"/>
              </a:xfrm>
              <a:prstGeom prst="line">
                <a:avLst/>
              </a:prstGeom>
              <a:noFill/>
              <a:ln w="19050">
                <a:solidFill>
                  <a:srgbClr val="9966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9" name="Line 40"/>
              <p:cNvSpPr>
                <a:spLocks noChangeShapeType="1"/>
              </p:cNvSpPr>
              <p:nvPr/>
            </p:nvSpPr>
            <p:spPr bwMode="auto">
              <a:xfrm>
                <a:off x="7888" y="3570"/>
                <a:ext cx="210" cy="0"/>
              </a:xfrm>
              <a:prstGeom prst="line">
                <a:avLst/>
              </a:prstGeom>
              <a:noFill/>
              <a:ln w="19050">
                <a:solidFill>
                  <a:srgbClr val="9966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0" name="Line 41"/>
              <p:cNvSpPr>
                <a:spLocks noChangeShapeType="1"/>
              </p:cNvSpPr>
              <p:nvPr/>
            </p:nvSpPr>
            <p:spPr bwMode="auto">
              <a:xfrm>
                <a:off x="7888" y="3528"/>
                <a:ext cx="210" cy="0"/>
              </a:xfrm>
              <a:prstGeom prst="line">
                <a:avLst/>
              </a:prstGeom>
              <a:noFill/>
              <a:ln w="19050">
                <a:solidFill>
                  <a:srgbClr val="9966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1" name="Line 42"/>
              <p:cNvSpPr>
                <a:spLocks noChangeShapeType="1"/>
              </p:cNvSpPr>
              <p:nvPr/>
            </p:nvSpPr>
            <p:spPr bwMode="auto">
              <a:xfrm>
                <a:off x="7892" y="3648"/>
                <a:ext cx="210" cy="0"/>
              </a:xfrm>
              <a:prstGeom prst="line">
                <a:avLst/>
              </a:prstGeom>
              <a:noFill/>
              <a:ln w="19050">
                <a:solidFill>
                  <a:srgbClr val="9966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2" name="Line 43"/>
              <p:cNvSpPr>
                <a:spLocks noChangeShapeType="1"/>
              </p:cNvSpPr>
              <p:nvPr/>
            </p:nvSpPr>
            <p:spPr bwMode="auto">
              <a:xfrm>
                <a:off x="8214" y="3573"/>
                <a:ext cx="210" cy="0"/>
              </a:xfrm>
              <a:prstGeom prst="line">
                <a:avLst/>
              </a:prstGeom>
              <a:noFill/>
              <a:ln w="19050">
                <a:solidFill>
                  <a:srgbClr val="9966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3" name="Line 44"/>
              <p:cNvSpPr>
                <a:spLocks noChangeShapeType="1"/>
              </p:cNvSpPr>
              <p:nvPr/>
            </p:nvSpPr>
            <p:spPr bwMode="auto">
              <a:xfrm>
                <a:off x="8214" y="3531"/>
                <a:ext cx="210" cy="0"/>
              </a:xfrm>
              <a:prstGeom prst="line">
                <a:avLst/>
              </a:prstGeom>
              <a:noFill/>
              <a:ln w="19050">
                <a:solidFill>
                  <a:srgbClr val="9966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4" name="Line 45"/>
              <p:cNvSpPr>
                <a:spLocks noChangeShapeType="1"/>
              </p:cNvSpPr>
              <p:nvPr/>
            </p:nvSpPr>
            <p:spPr bwMode="auto">
              <a:xfrm>
                <a:off x="8214" y="3609"/>
                <a:ext cx="210" cy="0"/>
              </a:xfrm>
              <a:prstGeom prst="line">
                <a:avLst/>
              </a:prstGeom>
              <a:noFill/>
              <a:ln w="19050">
                <a:solidFill>
                  <a:srgbClr val="9966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5" name="Line 46"/>
              <p:cNvSpPr>
                <a:spLocks noChangeShapeType="1"/>
              </p:cNvSpPr>
              <p:nvPr/>
            </p:nvSpPr>
            <p:spPr bwMode="auto">
              <a:xfrm>
                <a:off x="8208" y="3645"/>
                <a:ext cx="224" cy="0"/>
              </a:xfrm>
              <a:prstGeom prst="line">
                <a:avLst/>
              </a:prstGeom>
              <a:noFill/>
              <a:ln w="19050">
                <a:solidFill>
                  <a:srgbClr val="9966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sp>
        <p:nvSpPr>
          <p:cNvPr id="48" name="Rectangle 47"/>
          <p:cNvSpPr>
            <a:spLocks noChangeArrowheads="1"/>
          </p:cNvSpPr>
          <p:nvPr/>
        </p:nvSpPr>
        <p:spPr bwMode="auto">
          <a:xfrm>
            <a:off x="3259228" y="5341723"/>
            <a:ext cx="1974850" cy="184150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9" name="Line 48"/>
          <p:cNvSpPr>
            <a:spLocks noChangeShapeType="1"/>
          </p:cNvSpPr>
          <p:nvPr/>
        </p:nvSpPr>
        <p:spPr bwMode="auto">
          <a:xfrm flipV="1">
            <a:off x="3829141" y="4784511"/>
            <a:ext cx="0" cy="59848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0" name="Rectangle 49"/>
          <p:cNvSpPr>
            <a:spLocks noChangeArrowheads="1"/>
          </p:cNvSpPr>
          <p:nvPr/>
        </p:nvSpPr>
        <p:spPr bwMode="auto">
          <a:xfrm>
            <a:off x="4124416" y="5216311"/>
            <a:ext cx="1009650" cy="88900"/>
          </a:xfrm>
          <a:prstGeom prst="rect">
            <a:avLst/>
          </a:prstGeom>
          <a:solidFill>
            <a:srgbClr val="FFFFCC"/>
          </a:solidFill>
          <a:ln w="38100">
            <a:solidFill>
              <a:srgbClr val="996633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14" name="Group 50"/>
          <p:cNvGrpSpPr/>
          <p:nvPr/>
        </p:nvGrpSpPr>
        <p:grpSpPr bwMode="auto">
          <a:xfrm>
            <a:off x="786691" y="2365266"/>
            <a:ext cx="3155950" cy="3025775"/>
            <a:chOff x="2640" y="480"/>
            <a:chExt cx="2976" cy="2160"/>
          </a:xfrm>
        </p:grpSpPr>
        <p:sp>
          <p:nvSpPr>
            <p:cNvPr id="52" name="AutoShape 51"/>
            <p:cNvSpPr>
              <a:spLocks noChangeArrowheads="1"/>
            </p:cNvSpPr>
            <p:nvPr/>
          </p:nvSpPr>
          <p:spPr bwMode="auto">
            <a:xfrm>
              <a:off x="4128" y="960"/>
              <a:ext cx="1488" cy="1440"/>
            </a:xfrm>
            <a:prstGeom prst="irregularSeal2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3" name="AutoShape 52"/>
            <p:cNvSpPr>
              <a:spLocks noChangeArrowheads="1"/>
            </p:cNvSpPr>
            <p:nvPr/>
          </p:nvSpPr>
          <p:spPr bwMode="auto">
            <a:xfrm rot="1222007">
              <a:off x="2640" y="480"/>
              <a:ext cx="2736" cy="2160"/>
            </a:xfrm>
            <a:prstGeom prst="irregularSeal2">
              <a:avLst/>
            </a:prstGeom>
            <a:gradFill rotWithShape="0">
              <a:gsLst>
                <a:gs pos="0">
                  <a:schemeClr val="bg1"/>
                </a:gs>
                <a:gs pos="100000">
                  <a:srgbClr val="FF0000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4" name="Text Box 53"/>
            <p:cNvSpPr txBox="1">
              <a:spLocks noChangeArrowheads="1"/>
            </p:cNvSpPr>
            <p:nvPr/>
          </p:nvSpPr>
          <p:spPr bwMode="auto">
            <a:xfrm>
              <a:off x="3179" y="1104"/>
              <a:ext cx="1477" cy="11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ctr"/>
              <a:r>
                <a:rPr kumimoji="1" lang="zh-CN" altLang="en-US" sz="3200" b="1" dirty="0">
                  <a:solidFill>
                    <a:srgbClr val="660033"/>
                  </a:solidFill>
                  <a:latin typeface="Times New Roman" panose="02020603050405020304" pitchFamily="18" charset="0"/>
                </a:rPr>
                <a:t>不要触碰周边东西</a:t>
              </a:r>
              <a:endParaRPr kumimoji="1" lang="zh-CN" altLang="en-US" sz="3200" b="1" dirty="0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51" name="Group 54"/>
          <p:cNvGrpSpPr/>
          <p:nvPr/>
        </p:nvGrpSpPr>
        <p:grpSpPr bwMode="auto">
          <a:xfrm>
            <a:off x="3259455" y="4147820"/>
            <a:ext cx="972185" cy="826770"/>
            <a:chOff x="2243" y="2391"/>
            <a:chExt cx="346" cy="427"/>
          </a:xfrm>
        </p:grpSpPr>
        <p:sp>
          <p:nvSpPr>
            <p:cNvPr id="56" name="Arc 55"/>
            <p:cNvSpPr/>
            <p:nvPr/>
          </p:nvSpPr>
          <p:spPr bwMode="auto">
            <a:xfrm rot="14143023" flipH="1">
              <a:off x="2204" y="2671"/>
              <a:ext cx="212" cy="62"/>
            </a:xfrm>
            <a:custGeom>
              <a:avLst/>
              <a:gdLst>
                <a:gd name="G0" fmla="+- 21600 0 0"/>
                <a:gd name="G1" fmla="+- 21600 0 0"/>
                <a:gd name="G2" fmla="+- 21600 0 0"/>
                <a:gd name="T0" fmla="*/ 0 w 43200"/>
                <a:gd name="T1" fmla="*/ 21599 h 21600"/>
                <a:gd name="T2" fmla="*/ 43200 w 43200"/>
                <a:gd name="T3" fmla="*/ 21600 h 21600"/>
                <a:gd name="T4" fmla="*/ 21600 w 432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200" h="21600" fill="none" extrusionOk="0">
                  <a:moveTo>
                    <a:pt x="0" y="21599"/>
                  </a:moveTo>
                  <a:cubicBezTo>
                    <a:pt x="0" y="9670"/>
                    <a:pt x="9671" y="-1"/>
                    <a:pt x="21600" y="0"/>
                  </a:cubicBezTo>
                  <a:cubicBezTo>
                    <a:pt x="33529" y="0"/>
                    <a:pt x="43200" y="9670"/>
                    <a:pt x="43200" y="21600"/>
                  </a:cubicBezTo>
                </a:path>
                <a:path w="43200" h="21600" stroke="0" extrusionOk="0">
                  <a:moveTo>
                    <a:pt x="0" y="21599"/>
                  </a:moveTo>
                  <a:cubicBezTo>
                    <a:pt x="0" y="9670"/>
                    <a:pt x="9671" y="-1"/>
                    <a:pt x="21600" y="0"/>
                  </a:cubicBezTo>
                  <a:cubicBezTo>
                    <a:pt x="33529" y="0"/>
                    <a:pt x="43200" y="9670"/>
                    <a:pt x="43200" y="21600"/>
                  </a:cubicBezTo>
                  <a:lnTo>
                    <a:pt x="21600" y="21600"/>
                  </a:lnTo>
                  <a:close/>
                </a:path>
              </a:pathLst>
            </a:custGeom>
            <a:noFill/>
            <a:ln w="1905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7" name="Arc 56"/>
            <p:cNvSpPr/>
            <p:nvPr/>
          </p:nvSpPr>
          <p:spPr bwMode="auto">
            <a:xfrm rot="14140503" flipH="1">
              <a:off x="2221" y="2631"/>
              <a:ext cx="267" cy="79"/>
            </a:xfrm>
            <a:custGeom>
              <a:avLst/>
              <a:gdLst>
                <a:gd name="G0" fmla="+- 21600 0 0"/>
                <a:gd name="G1" fmla="+- 21600 0 0"/>
                <a:gd name="G2" fmla="+- 21600 0 0"/>
                <a:gd name="T0" fmla="*/ 0 w 43200"/>
                <a:gd name="T1" fmla="*/ 21599 h 21600"/>
                <a:gd name="T2" fmla="*/ 43200 w 43200"/>
                <a:gd name="T3" fmla="*/ 21600 h 21600"/>
                <a:gd name="T4" fmla="*/ 21600 w 432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200" h="21600" fill="none" extrusionOk="0">
                  <a:moveTo>
                    <a:pt x="0" y="21599"/>
                  </a:moveTo>
                  <a:cubicBezTo>
                    <a:pt x="0" y="9670"/>
                    <a:pt x="9671" y="-1"/>
                    <a:pt x="21600" y="0"/>
                  </a:cubicBezTo>
                  <a:cubicBezTo>
                    <a:pt x="33529" y="0"/>
                    <a:pt x="43200" y="9670"/>
                    <a:pt x="43200" y="21600"/>
                  </a:cubicBezTo>
                </a:path>
                <a:path w="43200" h="21600" stroke="0" extrusionOk="0">
                  <a:moveTo>
                    <a:pt x="0" y="21599"/>
                  </a:moveTo>
                  <a:cubicBezTo>
                    <a:pt x="0" y="9670"/>
                    <a:pt x="9671" y="-1"/>
                    <a:pt x="21600" y="0"/>
                  </a:cubicBezTo>
                  <a:cubicBezTo>
                    <a:pt x="33529" y="0"/>
                    <a:pt x="43200" y="9670"/>
                    <a:pt x="43200" y="21600"/>
                  </a:cubicBezTo>
                  <a:lnTo>
                    <a:pt x="21600" y="21600"/>
                  </a:lnTo>
                  <a:close/>
                </a:path>
              </a:pathLst>
            </a:custGeom>
            <a:noFill/>
            <a:ln w="1905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8" name="Arc 57"/>
            <p:cNvSpPr/>
            <p:nvPr/>
          </p:nvSpPr>
          <p:spPr bwMode="auto">
            <a:xfrm rot="14123751" flipH="1">
              <a:off x="2262" y="2591"/>
              <a:ext cx="290" cy="85"/>
            </a:xfrm>
            <a:custGeom>
              <a:avLst/>
              <a:gdLst>
                <a:gd name="G0" fmla="+- 21600 0 0"/>
                <a:gd name="G1" fmla="+- 21600 0 0"/>
                <a:gd name="G2" fmla="+- 21600 0 0"/>
                <a:gd name="T0" fmla="*/ 0 w 43200"/>
                <a:gd name="T1" fmla="*/ 21599 h 21600"/>
                <a:gd name="T2" fmla="*/ 43200 w 43200"/>
                <a:gd name="T3" fmla="*/ 21600 h 21600"/>
                <a:gd name="T4" fmla="*/ 21600 w 432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200" h="21600" fill="none" extrusionOk="0">
                  <a:moveTo>
                    <a:pt x="0" y="21599"/>
                  </a:moveTo>
                  <a:cubicBezTo>
                    <a:pt x="0" y="9670"/>
                    <a:pt x="9671" y="-1"/>
                    <a:pt x="21600" y="0"/>
                  </a:cubicBezTo>
                  <a:cubicBezTo>
                    <a:pt x="33529" y="0"/>
                    <a:pt x="43200" y="9670"/>
                    <a:pt x="43200" y="21600"/>
                  </a:cubicBezTo>
                </a:path>
                <a:path w="43200" h="21600" stroke="0" extrusionOk="0">
                  <a:moveTo>
                    <a:pt x="0" y="21599"/>
                  </a:moveTo>
                  <a:cubicBezTo>
                    <a:pt x="0" y="9670"/>
                    <a:pt x="9671" y="-1"/>
                    <a:pt x="21600" y="0"/>
                  </a:cubicBezTo>
                  <a:cubicBezTo>
                    <a:pt x="33529" y="0"/>
                    <a:pt x="43200" y="9670"/>
                    <a:pt x="43200" y="21600"/>
                  </a:cubicBezTo>
                  <a:lnTo>
                    <a:pt x="21600" y="21600"/>
                  </a:lnTo>
                  <a:close/>
                </a:path>
              </a:pathLst>
            </a:custGeom>
            <a:noFill/>
            <a:ln w="1905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9" name="Arc 58"/>
            <p:cNvSpPr/>
            <p:nvPr/>
          </p:nvSpPr>
          <p:spPr bwMode="auto">
            <a:xfrm rot="14130057" flipH="1">
              <a:off x="2301" y="2552"/>
              <a:ext cx="326" cy="96"/>
            </a:xfrm>
            <a:custGeom>
              <a:avLst/>
              <a:gdLst>
                <a:gd name="G0" fmla="+- 21600 0 0"/>
                <a:gd name="G1" fmla="+- 21600 0 0"/>
                <a:gd name="G2" fmla="+- 21600 0 0"/>
                <a:gd name="T0" fmla="*/ 0 w 43200"/>
                <a:gd name="T1" fmla="*/ 21599 h 21600"/>
                <a:gd name="T2" fmla="*/ 43200 w 43200"/>
                <a:gd name="T3" fmla="*/ 21600 h 21600"/>
                <a:gd name="T4" fmla="*/ 21600 w 432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200" h="21600" fill="none" extrusionOk="0">
                  <a:moveTo>
                    <a:pt x="0" y="21599"/>
                  </a:moveTo>
                  <a:cubicBezTo>
                    <a:pt x="0" y="9670"/>
                    <a:pt x="9671" y="-1"/>
                    <a:pt x="21600" y="0"/>
                  </a:cubicBezTo>
                  <a:cubicBezTo>
                    <a:pt x="33529" y="0"/>
                    <a:pt x="43200" y="9670"/>
                    <a:pt x="43200" y="21600"/>
                  </a:cubicBezTo>
                </a:path>
                <a:path w="43200" h="21600" stroke="0" extrusionOk="0">
                  <a:moveTo>
                    <a:pt x="0" y="21599"/>
                  </a:moveTo>
                  <a:cubicBezTo>
                    <a:pt x="0" y="9670"/>
                    <a:pt x="9671" y="-1"/>
                    <a:pt x="21600" y="0"/>
                  </a:cubicBezTo>
                  <a:cubicBezTo>
                    <a:pt x="33529" y="0"/>
                    <a:pt x="43200" y="9670"/>
                    <a:pt x="43200" y="21600"/>
                  </a:cubicBezTo>
                  <a:lnTo>
                    <a:pt x="21600" y="21600"/>
                  </a:lnTo>
                  <a:close/>
                </a:path>
              </a:pathLst>
            </a:custGeom>
            <a:noFill/>
            <a:ln w="1905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0" name="Arc 59"/>
            <p:cNvSpPr/>
            <p:nvPr/>
          </p:nvSpPr>
          <p:spPr bwMode="auto">
            <a:xfrm rot="14130057" flipH="1">
              <a:off x="2378" y="2506"/>
              <a:ext cx="325" cy="96"/>
            </a:xfrm>
            <a:custGeom>
              <a:avLst/>
              <a:gdLst>
                <a:gd name="G0" fmla="+- 21600 0 0"/>
                <a:gd name="G1" fmla="+- 21600 0 0"/>
                <a:gd name="G2" fmla="+- 21600 0 0"/>
                <a:gd name="T0" fmla="*/ 0 w 43200"/>
                <a:gd name="T1" fmla="*/ 21599 h 21600"/>
                <a:gd name="T2" fmla="*/ 43200 w 43200"/>
                <a:gd name="T3" fmla="*/ 21600 h 21600"/>
                <a:gd name="T4" fmla="*/ 21600 w 432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200" h="21600" fill="none" extrusionOk="0">
                  <a:moveTo>
                    <a:pt x="0" y="21599"/>
                  </a:moveTo>
                  <a:cubicBezTo>
                    <a:pt x="0" y="9670"/>
                    <a:pt x="9671" y="-1"/>
                    <a:pt x="21600" y="0"/>
                  </a:cubicBezTo>
                  <a:cubicBezTo>
                    <a:pt x="33529" y="0"/>
                    <a:pt x="43200" y="9670"/>
                    <a:pt x="43200" y="21600"/>
                  </a:cubicBezTo>
                </a:path>
                <a:path w="43200" h="21600" stroke="0" extrusionOk="0">
                  <a:moveTo>
                    <a:pt x="0" y="21599"/>
                  </a:moveTo>
                  <a:cubicBezTo>
                    <a:pt x="0" y="9670"/>
                    <a:pt x="9671" y="-1"/>
                    <a:pt x="21600" y="0"/>
                  </a:cubicBezTo>
                  <a:cubicBezTo>
                    <a:pt x="33529" y="0"/>
                    <a:pt x="43200" y="9670"/>
                    <a:pt x="43200" y="21600"/>
                  </a:cubicBezTo>
                  <a:lnTo>
                    <a:pt x="21600" y="21600"/>
                  </a:lnTo>
                  <a:close/>
                </a:path>
              </a:pathLst>
            </a:custGeom>
            <a:noFill/>
            <a:ln w="762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1" name="Arc 60"/>
            <p:cNvSpPr/>
            <p:nvPr/>
          </p:nvSpPr>
          <p:spPr bwMode="auto">
            <a:xfrm rot="14143023" flipH="1">
              <a:off x="2181" y="2702"/>
              <a:ext cx="178" cy="53"/>
            </a:xfrm>
            <a:custGeom>
              <a:avLst/>
              <a:gdLst>
                <a:gd name="G0" fmla="+- 21600 0 0"/>
                <a:gd name="G1" fmla="+- 21600 0 0"/>
                <a:gd name="G2" fmla="+- 21600 0 0"/>
                <a:gd name="T0" fmla="*/ 0 w 43200"/>
                <a:gd name="T1" fmla="*/ 21599 h 21600"/>
                <a:gd name="T2" fmla="*/ 43200 w 43200"/>
                <a:gd name="T3" fmla="*/ 21600 h 21600"/>
                <a:gd name="T4" fmla="*/ 21600 w 432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200" h="21600" fill="none" extrusionOk="0">
                  <a:moveTo>
                    <a:pt x="0" y="21599"/>
                  </a:moveTo>
                  <a:cubicBezTo>
                    <a:pt x="0" y="9670"/>
                    <a:pt x="9671" y="-1"/>
                    <a:pt x="21600" y="0"/>
                  </a:cubicBezTo>
                  <a:cubicBezTo>
                    <a:pt x="33529" y="0"/>
                    <a:pt x="43200" y="9670"/>
                    <a:pt x="43200" y="21600"/>
                  </a:cubicBezTo>
                </a:path>
                <a:path w="43200" h="21600" stroke="0" extrusionOk="0">
                  <a:moveTo>
                    <a:pt x="0" y="21599"/>
                  </a:moveTo>
                  <a:cubicBezTo>
                    <a:pt x="0" y="9670"/>
                    <a:pt x="9671" y="-1"/>
                    <a:pt x="21600" y="0"/>
                  </a:cubicBezTo>
                  <a:cubicBezTo>
                    <a:pt x="33529" y="0"/>
                    <a:pt x="43200" y="9670"/>
                    <a:pt x="43200" y="21600"/>
                  </a:cubicBezTo>
                  <a:lnTo>
                    <a:pt x="21600" y="21600"/>
                  </a:lnTo>
                  <a:close/>
                </a:path>
              </a:pathLst>
            </a:custGeom>
            <a:noFill/>
            <a:ln w="1905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540972 -0.0539815 " pathEditMode="relative" rAng="0" ptsTypes="">
                                      <p:cBhvr>
                                        <p:cTn id="6" dur="2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" y="-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2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p="http://schemas.openxmlformats.org/presentationml/2006/main">
  <p:tag name="KSO_WM_UNIT_PLACING_PICTURE_USER_VIEWPORT" val="{&quot;height&quot;:5669.91968503937,&quot;width&quot;:4989.5307086614175}"/>
</p:tagLst>
</file>

<file path=ppt/tags/tag2.xml><?xml version="1.0" encoding="utf-8"?>
<p:tagLst xmlns:p="http://schemas.openxmlformats.org/presentationml/2006/main">
  <p:tag name="KSO_WM_UNIT_PLACING_PICTURE_USER_VIEWPORT" val="{&quot;height&quot;:5715,&quot;width&quot;:6345}"/>
</p:tagLst>
</file>

<file path=ppt/tags/tag3.xml><?xml version="1.0" encoding="utf-8"?>
<p:tagLst xmlns:p="http://schemas.openxmlformats.org/presentationml/2006/main">
  <p:tag name="KSO_WPP_MARK_KEY" val="f05d13d6-1606-40c9-b368-5d96087d712a"/>
  <p:tag name="COMMONDATA" val="eyJoZGlkIjoiZjY3NDUzZjRkNTI0ZDBjMzUyYTg0ZDE4NmUwMjY3MmYifQ=="/>
</p:tagLst>
</file>

<file path=ppt/theme/theme1.xml><?xml version="1.0" encoding="utf-8"?>
<a:theme xmlns:a="http://schemas.openxmlformats.org/drawingml/2006/main" name="Office 主题">
  <a:themeElements>
    <a:clrScheme name="活力">
      <a:dk1>
        <a:sysClr val="windowText" lastClr="000000"/>
      </a:dk1>
      <a:lt1>
        <a:sysClr val="window" lastClr="FFFFFF"/>
      </a:lt1>
      <a:dk2>
        <a:srgbClr val="666666"/>
      </a:dk2>
      <a:lt2>
        <a:srgbClr val="D2D2D2"/>
      </a:lt2>
      <a:accent1>
        <a:srgbClr val="FF388C"/>
      </a:accent1>
      <a:accent2>
        <a:srgbClr val="E40059"/>
      </a:accent2>
      <a:accent3>
        <a:srgbClr val="9C007F"/>
      </a:accent3>
      <a:accent4>
        <a:srgbClr val="68007F"/>
      </a:accent4>
      <a:accent5>
        <a:srgbClr val="005BD3"/>
      </a:accent5>
      <a:accent6>
        <a:srgbClr val="00349E"/>
      </a:accent6>
      <a:hlink>
        <a:srgbClr val="17BBFD"/>
      </a:hlink>
      <a:folHlink>
        <a:srgbClr val="FF79C2"/>
      </a:folHlink>
    </a:clrScheme>
    <a:fontScheme name="暗香扑面">
      <a:majorFont>
        <a:latin typeface="Franklin Gothic Medium"/>
        <a:ea typeface=""/>
        <a:cs typeface=""/>
        <a:font script="Jpan" typeface="HG創英角ｺﾞｼｯｸUB"/>
        <a:font script="Hang" typeface="HY견고딕"/>
        <a:font script="Hans" typeface="微软雅黑"/>
        <a:font script="Hant" typeface="微軟正黑體"/>
        <a:font script="Arab" typeface="Arial Bold"/>
        <a:font script="Hebr" typeface="Arial Bold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 Bold"/>
        <a:font script="Uigh" typeface="Microsoft Uighur"/>
      </a:majorFont>
      <a:minorFont>
        <a:latin typeface="Franklin Gothic Book"/>
        <a:ea typeface=""/>
        <a:cs typeface=""/>
        <a:font script="Jpan" typeface="HG創英角ｺﾞｼｯｸUB"/>
        <a:font script="Hang" typeface="맑은 고딕"/>
        <a:font script="Hans" typeface="黑体"/>
        <a:font script="Hant" typeface="新細明體"/>
        <a:font script="Arab" typeface="Arial"/>
        <a:font script="Hebr" typeface="Arial"/>
        <a:font script="Thai" typeface="Cordian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3580</Words>
  <Application>WPS 演示</Application>
  <PresentationFormat>全屏显示(4:3)</PresentationFormat>
  <Paragraphs>339</Paragraphs>
  <Slides>36</Slides>
  <Notes>1</Notes>
  <HiddenSlides>0</HiddenSlides>
  <MMClips>0</MMClips>
  <ScaleCrop>false</ScaleCrop>
  <HeadingPairs>
    <vt:vector size="8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36</vt:i4>
      </vt:variant>
    </vt:vector>
  </HeadingPairs>
  <TitlesOfParts>
    <vt:vector size="55" baseType="lpstr">
      <vt:lpstr>Arial</vt:lpstr>
      <vt:lpstr>宋体</vt:lpstr>
      <vt:lpstr>Wingdings</vt:lpstr>
      <vt:lpstr>微软雅黑</vt:lpstr>
      <vt:lpstr>Arial Black</vt:lpstr>
      <vt:lpstr>Tahoma</vt:lpstr>
      <vt:lpstr>Times New Roman</vt:lpstr>
      <vt:lpstr>Franklin Gothic Medium</vt:lpstr>
      <vt:lpstr>Arial Unicode MS</vt:lpstr>
      <vt:lpstr>Franklin Gothic Book</vt:lpstr>
      <vt:lpstr>黑体</vt:lpstr>
      <vt:lpstr>Calibri</vt:lpstr>
      <vt:lpstr>Wingdings</vt:lpstr>
      <vt:lpstr>楷体_GB2312</vt:lpstr>
      <vt:lpstr>Wingdings 2</vt:lpstr>
      <vt:lpstr>华文新魏</vt:lpstr>
      <vt:lpstr>新宋体</vt:lpstr>
      <vt:lpstr>Office 主题</vt:lpstr>
      <vt:lpstr>Visio.Drawing.11</vt:lpstr>
      <vt:lpstr>实习项目二  焊   接   技   术</vt:lpstr>
      <vt:lpstr>主要内容</vt:lpstr>
      <vt:lpstr>PowerPoint 演示文稿</vt:lpstr>
      <vt:lpstr>2.   焊接工具和材料</vt:lpstr>
      <vt:lpstr>2.1  电烙铁</vt:lpstr>
      <vt:lpstr>2.2  常用烙铁头形状</vt:lpstr>
      <vt:lpstr>2.3  焊料</vt:lpstr>
      <vt:lpstr>2.4.1  电烙铁的使用方法</vt:lpstr>
      <vt:lpstr>2.4.2  电烙铁的使用方法</vt:lpstr>
      <vt:lpstr>2.4.3  电烙铁的使用方法</vt:lpstr>
      <vt:lpstr>2.4.4  电烙铁的使用方法</vt:lpstr>
      <vt:lpstr>2.4.5  电烙铁的使用方法</vt:lpstr>
      <vt:lpstr>2.4  电烙铁的使用方法</vt:lpstr>
      <vt:lpstr>2.5  使用注意事项</vt:lpstr>
      <vt:lpstr>3.  焊接技术</vt:lpstr>
      <vt:lpstr>PowerPoint 演示文稿</vt:lpstr>
      <vt:lpstr>3.2  焊点的质量要求</vt:lpstr>
      <vt:lpstr>3.3  不良焊点</vt:lpstr>
      <vt:lpstr>3.4  图示焊点</vt:lpstr>
      <vt:lpstr>PowerPoint 演示文稿</vt:lpstr>
      <vt:lpstr>4.  拆焊技术</vt:lpstr>
      <vt:lpstr>PowerPoint 演示文稿</vt:lpstr>
      <vt:lpstr>4.2  拆焊方法</vt:lpstr>
      <vt:lpstr>5.  插件元件焊接与拆焊练习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4） 焊接 — 五步法</vt:lpstr>
      <vt:lpstr>5） 拆焊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Qi</dc:creator>
  <cp:lastModifiedBy>wangyx</cp:lastModifiedBy>
  <cp:revision>531</cp:revision>
  <dcterms:created xsi:type="dcterms:W3CDTF">2018-11-27T01:43:00Z</dcterms:created>
  <dcterms:modified xsi:type="dcterms:W3CDTF">2022-11-02T02:43:08Z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2052-11.1.0.12763</vt:lpwstr>
  </property>
  <property fmtid="{D5CDD505-2E9C-101B-9397-08002B2CF9AE}" pid="3" name="ICV">
    <vt:lpwstr>CCE846F54A2B48E0AB6EF34F1537DF53</vt:lpwstr>
  </property>
</Properties>
</file>